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277" r:id="rId2"/>
    <p:sldId id="278" r:id="rId3"/>
    <p:sldId id="279" r:id="rId4"/>
    <p:sldId id="284" r:id="rId5"/>
    <p:sldId id="282" r:id="rId6"/>
    <p:sldId id="280" r:id="rId7"/>
    <p:sldId id="283" r:id="rId8"/>
    <p:sldId id="286" r:id="rId9"/>
    <p:sldId id="285" r:id="rId10"/>
    <p:sldId id="287" r:id="rId11"/>
    <p:sldId id="288" r:id="rId12"/>
    <p:sldId id="304" r:id="rId13"/>
    <p:sldId id="303" r:id="rId14"/>
    <p:sldId id="305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06" r:id="rId25"/>
    <p:sldId id="346" r:id="rId26"/>
    <p:sldId id="290" r:id="rId27"/>
    <p:sldId id="351" r:id="rId28"/>
    <p:sldId id="289" r:id="rId29"/>
    <p:sldId id="291" r:id="rId30"/>
    <p:sldId id="293" r:id="rId31"/>
    <p:sldId id="294" r:id="rId32"/>
    <p:sldId id="295" r:id="rId33"/>
    <p:sldId id="296" r:id="rId34"/>
    <p:sldId id="298" r:id="rId35"/>
    <p:sldId id="297" r:id="rId36"/>
    <p:sldId id="299" r:id="rId37"/>
    <p:sldId id="362" r:id="rId38"/>
    <p:sldId id="342" r:id="rId39"/>
    <p:sldId id="340" r:id="rId40"/>
    <p:sldId id="341" r:id="rId41"/>
    <p:sldId id="348" r:id="rId42"/>
    <p:sldId id="347" r:id="rId43"/>
    <p:sldId id="349" r:id="rId44"/>
    <p:sldId id="343" r:id="rId45"/>
    <p:sldId id="344" r:id="rId46"/>
    <p:sldId id="345" r:id="rId47"/>
    <p:sldId id="350" r:id="rId48"/>
    <p:sldId id="300" r:id="rId49"/>
    <p:sldId id="301" r:id="rId50"/>
    <p:sldId id="333" r:id="rId51"/>
    <p:sldId id="334" r:id="rId52"/>
    <p:sldId id="363" r:id="rId53"/>
    <p:sldId id="364" r:id="rId54"/>
    <p:sldId id="339" r:id="rId55"/>
    <p:sldId id="335" r:id="rId56"/>
    <p:sldId id="337" r:id="rId57"/>
    <p:sldId id="336" r:id="rId58"/>
    <p:sldId id="338" r:id="rId59"/>
    <p:sldId id="302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256" r:id="rId73"/>
    <p:sldId id="352" r:id="rId74"/>
    <p:sldId id="353" r:id="rId75"/>
    <p:sldId id="354" r:id="rId76"/>
    <p:sldId id="355" r:id="rId77"/>
    <p:sldId id="366" r:id="rId78"/>
    <p:sldId id="367" r:id="rId79"/>
    <p:sldId id="356" r:id="rId80"/>
    <p:sldId id="359" r:id="rId81"/>
    <p:sldId id="360" r:id="rId82"/>
    <p:sldId id="357" r:id="rId83"/>
    <p:sldId id="361" r:id="rId84"/>
    <p:sldId id="358" r:id="rId85"/>
    <p:sldId id="368" r:id="rId86"/>
    <p:sldId id="369" r:id="rId87"/>
    <p:sldId id="370" r:id="rId88"/>
    <p:sldId id="371" r:id="rId89"/>
    <p:sldId id="372" r:id="rId90"/>
    <p:sldId id="373" r:id="rId91"/>
    <p:sldId id="365" r:id="rId92"/>
    <p:sldId id="374" r:id="rId93"/>
    <p:sldId id="375" r:id="rId94"/>
    <p:sldId id="376" r:id="rId95"/>
    <p:sldId id="377" r:id="rId96"/>
    <p:sldId id="378" r:id="rId97"/>
    <p:sldId id="260" r:id="rId98"/>
    <p:sldId id="261" r:id="rId99"/>
    <p:sldId id="263" r:id="rId100"/>
    <p:sldId id="262" r:id="rId101"/>
    <p:sldId id="264" r:id="rId102"/>
    <p:sldId id="265" r:id="rId103"/>
    <p:sldId id="266" r:id="rId104"/>
    <p:sldId id="267" r:id="rId105"/>
    <p:sldId id="268" r:id="rId106"/>
    <p:sldId id="269" r:id="rId107"/>
    <p:sldId id="270" r:id="rId108"/>
    <p:sldId id="271" r:id="rId109"/>
    <p:sldId id="272" r:id="rId110"/>
    <p:sldId id="273" r:id="rId111"/>
    <p:sldId id="274" r:id="rId112"/>
    <p:sldId id="275" r:id="rId113"/>
    <p:sldId id="276" r:id="rId114"/>
    <p:sldId id="382" r:id="rId115"/>
    <p:sldId id="385" r:id="rId116"/>
    <p:sldId id="384" r:id="rId117"/>
    <p:sldId id="383" r:id="rId118"/>
    <p:sldId id="380" r:id="rId119"/>
    <p:sldId id="381" r:id="rId120"/>
    <p:sldId id="379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uru, Jitendra (Cognizant)" initials="AJ(" lastIdx="1" clrIdx="0">
    <p:extLst>
      <p:ext uri="{19B8F6BF-5375-455C-9EA6-DF929625EA0E}">
        <p15:presenceInfo xmlns:p15="http://schemas.microsoft.com/office/powerpoint/2012/main" userId="S-1-5-21-1178368992-402679808-390482200-1807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3399"/>
    <a:srgbClr val="00CC99"/>
    <a:srgbClr val="66FF99"/>
    <a:srgbClr val="FF99CC"/>
    <a:srgbClr val="FF7C80"/>
    <a:srgbClr val="FF9966"/>
    <a:srgbClr val="99FF33"/>
    <a:srgbClr val="FF00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774" autoAdjust="0"/>
  </p:normalViewPr>
  <p:slideViewPr>
    <p:cSldViewPr snapToGrid="0">
      <p:cViewPr varScale="1">
        <p:scale>
          <a:sx n="64" d="100"/>
          <a:sy n="64" d="100"/>
        </p:scale>
        <p:origin x="4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6T16:11:11.035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2104F3-403C-4DAF-93F2-F39897E331D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DE2BC-5F03-42A3-9874-DF24EBE84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9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jenkins-ci.org/display/JENKINS/GitHub+Integration+Plugin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65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92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96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13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85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7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59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6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41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22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cat 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passwd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 cut -d : -f1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84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--global user.name "Jitendra A“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--global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user.email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"jiten@edureka.com“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–list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default, the </a:t>
            </a:r>
            <a:r>
              <a:rPr lang="en-US" dirty="0" err="1" smtClean="0"/>
              <a:t>git</a:t>
            </a:r>
            <a:r>
              <a:rPr lang="en-US" dirty="0" smtClean="0"/>
              <a:t> push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command doesn’t transfer tags to remote servers.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push origin v1.5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push origin –tags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 tags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tag -d v1.4-lw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checkout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checkout 2.0.0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checkout -b version2 v2.0.0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744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 XXX https://www.linuxtechi.com/install-configure-jenkins-on-centos-7-rhel-7/</a:t>
            </a:r>
          </a:p>
          <a:p>
            <a:r>
              <a:rPr lang="en-US" dirty="0" smtClean="0"/>
              <a:t> yum install java</a:t>
            </a:r>
          </a:p>
          <a:p>
            <a:r>
              <a:rPr lang="en-US" dirty="0" smtClean="0"/>
              <a:t> /bin/java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yum install maven</a:t>
            </a:r>
          </a:p>
          <a:p>
            <a:r>
              <a:rPr lang="en-US" dirty="0" smtClean="0"/>
              <a:t> /bin/</a:t>
            </a:r>
            <a:r>
              <a:rPr lang="en-US" dirty="0" err="1" smtClean="0"/>
              <a:t>mvn</a:t>
            </a:r>
            <a:endParaRPr lang="en-US" dirty="0" smtClean="0"/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yum install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 /bin/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JAVAHOME, MAVEN HOME and GIT EXECUTABLE PATH</a:t>
            </a:r>
          </a:p>
          <a:p>
            <a:r>
              <a:rPr lang="en-US" dirty="0" smtClean="0"/>
              <a:t> http://ec2-34-221-200-12.us-west-2.compute.amazonaws.com:8080/configureTools/</a:t>
            </a:r>
          </a:p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EC2 PASSWORD LOGIN</a:t>
            </a:r>
          </a:p>
          <a:p>
            <a:r>
              <a:rPr lang="en-US" dirty="0" smtClean="0"/>
              <a:t> https://aws.amazon.com/premiumsupport/knowledge-center/ec2-password-login/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JENKINS DOWNLOAD</a:t>
            </a:r>
          </a:p>
          <a:p>
            <a:r>
              <a:rPr lang="en-US" dirty="0" smtClean="0"/>
              <a:t> https://jenkins.io/download/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-</a:t>
            </a:r>
            <a:r>
              <a:rPr lang="en-US" dirty="0" err="1" smtClean="0"/>
              <a:t>aG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centos</a:t>
            </a:r>
          </a:p>
          <a:p>
            <a:r>
              <a:rPr lang="en-US" dirty="0" smtClean="0"/>
              <a:t> echo "Current date is $(date)"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exec -it </a:t>
            </a:r>
            <a:r>
              <a:rPr lang="en-US" dirty="0" err="1" smtClean="0"/>
              <a:t>containername</a:t>
            </a:r>
            <a:r>
              <a:rPr lang="en-US" dirty="0" smtClean="0"/>
              <a:t> bash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Variables </a:t>
            </a:r>
          </a:p>
          <a:p>
            <a:r>
              <a:rPr lang="en-US" dirty="0" smtClean="0"/>
              <a:t> NAME=Jitendra</a:t>
            </a:r>
          </a:p>
          <a:p>
            <a:r>
              <a:rPr lang="en-US" dirty="0" smtClean="0"/>
              <a:t> echo $NAME</a:t>
            </a:r>
          </a:p>
          <a:p>
            <a:r>
              <a:rPr lang="en-US" dirty="0" smtClean="0"/>
              <a:t> Jitendra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echo "Hello $NAME, Current date and time is $(date)"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Redirection to file</a:t>
            </a:r>
          </a:p>
          <a:p>
            <a:r>
              <a:rPr lang="en-US" dirty="0" smtClean="0"/>
              <a:t> echo "Hello $NAME, Current date and time is $(date)" /</a:t>
            </a:r>
            <a:r>
              <a:rPr lang="en-US" dirty="0" err="1" smtClean="0"/>
              <a:t>tmp</a:t>
            </a:r>
            <a:r>
              <a:rPr lang="en-US" dirty="0" smtClean="0"/>
              <a:t>/info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**** Remember username and password for </a:t>
            </a:r>
            <a:r>
              <a:rPr lang="en-US" dirty="0" err="1" smtClean="0"/>
              <a:t>linux</a:t>
            </a:r>
            <a:r>
              <a:rPr lang="en-US" dirty="0" smtClean="0"/>
              <a:t> in AWS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vi script.sh</a:t>
            </a:r>
          </a:p>
          <a:p>
            <a:r>
              <a:rPr lang="en-US" dirty="0" smtClean="0"/>
              <a:t> #!/bin/bash</a:t>
            </a:r>
          </a:p>
          <a:p>
            <a:r>
              <a:rPr lang="en-US" dirty="0" smtClean="0"/>
              <a:t> echo Hello, $FIRSTNAME $LASTNAME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execute this script </a:t>
            </a:r>
            <a:r>
              <a:rPr lang="en-US" dirty="0" err="1" smtClean="0"/>
              <a:t>i</a:t>
            </a:r>
            <a:r>
              <a:rPr lang="en-US" dirty="0" smtClean="0"/>
              <a:t> will have an error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chmod</a:t>
            </a:r>
            <a:r>
              <a:rPr lang="en-US" dirty="0" smtClean="0"/>
              <a:t> +x script.sh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./script.sh</a:t>
            </a:r>
          </a:p>
          <a:p>
            <a:r>
              <a:rPr lang="en-US" dirty="0" smtClean="0"/>
              <a:t> Hello,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./script.sh Jitendra A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#!/bin/bash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FIRSTNAME=$1</a:t>
            </a:r>
          </a:p>
          <a:p>
            <a:r>
              <a:rPr lang="en-US" dirty="0" smtClean="0"/>
              <a:t> LASTNAME=$2</a:t>
            </a:r>
          </a:p>
          <a:p>
            <a:r>
              <a:rPr lang="en-US" dirty="0" smtClean="0"/>
              <a:t> echo Hello, $FIRSTNAME $LASTNAME</a:t>
            </a:r>
          </a:p>
          <a:p>
            <a:endParaRPr lang="en-US" dirty="0" smtClean="0"/>
          </a:p>
          <a:p>
            <a:r>
              <a:rPr lang="en-US" dirty="0" smtClean="0"/>
              <a:t> How to we configure parameters rather than passing it to script </a:t>
            </a:r>
            <a:r>
              <a:rPr lang="en-US" dirty="0" err="1" smtClean="0"/>
              <a:t>commandline</a:t>
            </a:r>
            <a:endParaRPr lang="en-US" dirty="0" smtClean="0"/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Selete</a:t>
            </a:r>
            <a:r>
              <a:rPr lang="en-US" dirty="0" smtClean="0"/>
              <a:t> Parameters checkbox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String </a:t>
            </a:r>
            <a:r>
              <a:rPr lang="en-US" dirty="0" err="1" smtClean="0"/>
              <a:t>Params</a:t>
            </a:r>
            <a:endParaRPr lang="en-US" dirty="0" smtClean="0"/>
          </a:p>
          <a:p>
            <a:r>
              <a:rPr lang="en-US" dirty="0" smtClean="0"/>
              <a:t> List </a:t>
            </a:r>
            <a:r>
              <a:rPr lang="en-US" dirty="0" err="1" smtClean="0"/>
              <a:t>Params</a:t>
            </a:r>
            <a:endParaRPr lang="en-US" dirty="0" smtClean="0"/>
          </a:p>
          <a:p>
            <a:r>
              <a:rPr lang="en-US" dirty="0" smtClean="0"/>
              <a:t> Boolean </a:t>
            </a:r>
            <a:r>
              <a:rPr lang="en-US" dirty="0" err="1" smtClean="0"/>
              <a:t>params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SSH Plugin</a:t>
            </a:r>
          </a:p>
          <a:p>
            <a:r>
              <a:rPr lang="en-US" dirty="0" smtClean="0"/>
              <a:t>Maven Integration</a:t>
            </a:r>
          </a:p>
          <a:p>
            <a:r>
              <a:rPr lang="en-US" dirty="0" smtClean="0"/>
              <a:t>Selenium Integration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Integration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Hands On! Create your first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 Job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Redirect your first Job's output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how to execute a bash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 from Jenkins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parameters to your Job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how to create a Jenkins list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 with your script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basic logic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parameters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 the Maven Plugin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 the GIT Plugin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how to clone a GIT/GITHUB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repository from Jenkins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Execute test maven using Jenkins</a:t>
            </a:r>
          </a:p>
          <a:p>
            <a:endParaRPr lang="en-US" dirty="0" smtClean="0"/>
          </a:p>
          <a:p>
            <a:r>
              <a:rPr lang="en-US" dirty="0" smtClean="0"/>
              <a:t>When ever code is pushed</a:t>
            </a:r>
            <a:r>
              <a:rPr lang="en-US" baseline="0" dirty="0" smtClean="0"/>
              <a:t> to master trigger a maven job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59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Jenkins </a:t>
            </a:r>
            <a:r>
              <a:rPr lang="en-US" dirty="0" err="1" smtClean="0"/>
              <a:t>ssh</a:t>
            </a:r>
            <a:r>
              <a:rPr lang="en-US" dirty="0" smtClean="0"/>
              <a:t> plugin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Jenkins </a:t>
            </a:r>
            <a:r>
              <a:rPr lang="en-US" dirty="0" err="1" smtClean="0"/>
              <a:t>ssh</a:t>
            </a:r>
            <a:r>
              <a:rPr lang="en-US" dirty="0" smtClean="0"/>
              <a:t> slave plugin</a:t>
            </a:r>
          </a:p>
          <a:p>
            <a:r>
              <a:rPr lang="en-US" dirty="0" smtClean="0"/>
              <a:t>Jenkins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dsl</a:t>
            </a:r>
            <a:r>
              <a:rPr lang="en-US" baseline="0" dirty="0" smtClean="0"/>
              <a:t> plugin</a:t>
            </a:r>
          </a:p>
          <a:p>
            <a:endParaRPr lang="en-US" dirty="0" smtClean="0"/>
          </a:p>
          <a:p>
            <a:r>
              <a:rPr lang="en-US" dirty="0" smtClean="0"/>
              <a:t>Create your first Jenkins Job</a:t>
            </a:r>
          </a:p>
          <a:p>
            <a:endParaRPr lang="en-US" dirty="0" smtClean="0"/>
          </a:p>
          <a:p>
            <a:r>
              <a:rPr lang="en-US" dirty="0" smtClean="0"/>
              <a:t>echo “Hello Jenkins“</a:t>
            </a:r>
          </a:p>
          <a:p>
            <a:r>
              <a:rPr lang="en-US" dirty="0" smtClean="0"/>
              <a:t>echo "Current date is $(date)“</a:t>
            </a:r>
          </a:p>
          <a:p>
            <a:endParaRPr lang="en-US" dirty="0" smtClean="0"/>
          </a:p>
          <a:p>
            <a:r>
              <a:rPr lang="en-US" dirty="0" smtClean="0"/>
              <a:t>NAME=Jitendra</a:t>
            </a:r>
          </a:p>
          <a:p>
            <a:r>
              <a:rPr lang="en-US" dirty="0" smtClean="0"/>
              <a:t> echo $NAME</a:t>
            </a:r>
          </a:p>
          <a:p>
            <a:endParaRPr lang="en-US" dirty="0" smtClean="0"/>
          </a:p>
          <a:p>
            <a:r>
              <a:rPr lang="en-US" dirty="0" smtClean="0"/>
              <a:t>echo "Hello $NAME, Current date and time is $(date)“</a:t>
            </a:r>
          </a:p>
          <a:p>
            <a:endParaRPr lang="en-US" dirty="0" smtClean="0"/>
          </a:p>
          <a:p>
            <a:r>
              <a:rPr lang="en-US" dirty="0" smtClean="0"/>
              <a:t>echo "Hello $NAME, Current date and time is $(date)" /</a:t>
            </a:r>
            <a:r>
              <a:rPr lang="en-US" dirty="0" err="1" smtClean="0"/>
              <a:t>tmp</a:t>
            </a:r>
            <a:r>
              <a:rPr lang="en-US" dirty="0" smtClean="0"/>
              <a:t>/info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Redirect your first Job's output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vi script.sh</a:t>
            </a:r>
          </a:p>
          <a:p>
            <a:r>
              <a:rPr lang="en-US" dirty="0" smtClean="0"/>
              <a:t> #!/bin/bash</a:t>
            </a:r>
          </a:p>
          <a:p>
            <a:r>
              <a:rPr lang="en-US" dirty="0" smtClean="0"/>
              <a:t> echo Hello, $FIRSTNAME $LASTNAME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execute this script </a:t>
            </a:r>
            <a:r>
              <a:rPr lang="en-US" dirty="0" err="1" smtClean="0"/>
              <a:t>i</a:t>
            </a:r>
            <a:r>
              <a:rPr lang="en-US" dirty="0" smtClean="0"/>
              <a:t> will have an error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chmod</a:t>
            </a:r>
            <a:r>
              <a:rPr lang="en-US" dirty="0" smtClean="0"/>
              <a:t> +x script.sh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./script.sh</a:t>
            </a:r>
          </a:p>
          <a:p>
            <a:r>
              <a:rPr lang="en-US" dirty="0" smtClean="0"/>
              <a:t> Hello,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./script.sh Jitendra A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#!/bin/bash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FIRSTNAME=$1</a:t>
            </a:r>
          </a:p>
          <a:p>
            <a:r>
              <a:rPr lang="en-US" dirty="0" smtClean="0"/>
              <a:t> LASTNAME=$2</a:t>
            </a:r>
          </a:p>
          <a:p>
            <a:r>
              <a:rPr lang="en-US" dirty="0" smtClean="0"/>
              <a:t> echo Hello, $FIRSTNAME $LASTNAME</a:t>
            </a:r>
          </a:p>
          <a:p>
            <a:endParaRPr lang="en-US" dirty="0" smtClean="0"/>
          </a:p>
          <a:p>
            <a:r>
              <a:rPr lang="en-US" dirty="0" smtClean="0"/>
              <a:t>Jenkins</a:t>
            </a:r>
            <a:r>
              <a:rPr lang="en-US" baseline="0" dirty="0" smtClean="0"/>
              <a:t> With GIT</a:t>
            </a:r>
            <a:endParaRPr lang="en-US" dirty="0" smtClean="0"/>
          </a:p>
          <a:p>
            <a:r>
              <a:rPr lang="en-US" dirty="0" smtClean="0"/>
              <a:t>Jenkins With Maven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 Jenkins</a:t>
            </a:r>
          </a:p>
          <a:p>
            <a:r>
              <a:rPr lang="en-US" dirty="0" smtClean="0"/>
              <a:t>Manage</a:t>
            </a:r>
            <a:r>
              <a:rPr lang="en-US" baseline="0" dirty="0" smtClean="0"/>
              <a:t> Nodes</a:t>
            </a:r>
          </a:p>
          <a:p>
            <a:r>
              <a:rPr lang="en-US" baseline="0" dirty="0" smtClean="0"/>
              <a:t>New Node</a:t>
            </a:r>
          </a:p>
          <a:p>
            <a:r>
              <a:rPr lang="en-US" baseline="0" dirty="0" smtClean="0"/>
              <a:t>Enter root </a:t>
            </a:r>
            <a:r>
              <a:rPr lang="en-US" baseline="0" dirty="0" err="1" smtClean="0"/>
              <a:t>dir</a:t>
            </a:r>
            <a:r>
              <a:rPr lang="en-US" baseline="0" dirty="0" smtClean="0"/>
              <a:t> in new node /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/lib/Jenkins</a:t>
            </a:r>
          </a:p>
          <a:p>
            <a:r>
              <a:rPr lang="en-US" baseline="0" dirty="0" smtClean="0"/>
              <a:t>Enter Host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172.31.22.250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 Credentials – Go to add credentials page and add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key and user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 verifying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Vefification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Strategy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 label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Launch Node  - &gt; </a:t>
            </a:r>
            <a:r>
              <a:rPr lang="en-US" dirty="0" smtClean="0"/>
              <a:t>Remote file system root /</a:t>
            </a:r>
            <a:r>
              <a:rPr lang="en-US" dirty="0" err="1" smtClean="0"/>
              <a:t>var</a:t>
            </a:r>
            <a:r>
              <a:rPr lang="en-US" dirty="0" smtClean="0"/>
              <a:t>/lib/</a:t>
            </a:r>
            <a:r>
              <a:rPr lang="en-US" dirty="0" err="1" smtClean="0"/>
              <a:t>jenkins</a:t>
            </a:r>
            <a:r>
              <a:rPr lang="en-US" dirty="0" smtClean="0"/>
              <a:t> does not exist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 to the node and change permissions to </a:t>
            </a:r>
            <a:r>
              <a:rPr lang="en-US" baseline="0" dirty="0" err="1" smtClean="0"/>
              <a:t>chown</a:t>
            </a:r>
            <a:r>
              <a:rPr lang="en-US" baseline="0" dirty="0" smtClean="0"/>
              <a:t> –R </a:t>
            </a:r>
            <a:r>
              <a:rPr lang="en-US" baseline="0" dirty="0" err="1" smtClean="0"/>
              <a:t>centos:centos</a:t>
            </a:r>
            <a:r>
              <a:rPr lang="en-US" baseline="0" dirty="0" smtClean="0"/>
              <a:t> /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/lib/Jenkins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GitHub Integration Plugin</a:t>
            </a:r>
            <a:endParaRPr lang="en-US" sz="1200" b="0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 Jenkins</a:t>
            </a:r>
          </a:p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System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Published Jenkins URL http://ec2-3-17-76-189.us-east-2.compute.amazonaws.com:8080/</a:t>
            </a:r>
          </a:p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</a:t>
            </a:r>
          </a:p>
          <a:p>
            <a:endParaRPr lang="en-US" sz="1200" b="0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https://github.com/project-blockbuster/DTHWebApplication</a:t>
            </a:r>
          </a:p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Settings</a:t>
            </a:r>
          </a:p>
          <a:p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Webhooks</a:t>
            </a:r>
            <a:endParaRPr lang="en-US" sz="1200" b="0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Payload URL http://ec2-18-221-190-221.us-east-2.compute.amazonaws.com:8080/github-webhook/</a:t>
            </a:r>
          </a:p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</a:t>
            </a:r>
          </a:p>
          <a:p>
            <a:endParaRPr lang="en-US" sz="1200" b="0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sng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34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83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agent section specifies where the entire Pipeline, or a specific stage, will execute in the Jenkins environment depending on where the agent section is placed. </a:t>
            </a:r>
          </a:p>
          <a:p>
            <a:endParaRPr lang="en-US" dirty="0" smtClean="0"/>
          </a:p>
          <a:p>
            <a:r>
              <a:rPr lang="en-US" dirty="0" smtClean="0"/>
              <a:t>The section must be defined at the top-level inside the pipeline block, but stage-level usage is optional.</a:t>
            </a:r>
          </a:p>
          <a:p>
            <a:endParaRPr lang="en-US" dirty="0" smtClean="0"/>
          </a:p>
          <a:p>
            <a:r>
              <a:rPr lang="en-US" dirty="0" smtClean="0"/>
              <a:t>https://jenkins.io/doc/book/pipeline/syntax/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55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https://docs.docker.com/engine/docker-overview/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03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https://docs.docker.com/engine/docker-overview/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yum install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start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run -it centos bash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images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–a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attach 58b07b100159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Ctrl + P + Q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 a user-defined bridge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network create my-net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3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Cgroups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 you to allocate resources — such as CPU time, system memory, network bandwidth, or combinations of these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862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Cgroups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 you to allocate resources — such as CPU time, system memory, network bandwidth, or combinations of these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09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39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75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70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34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23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1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0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30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7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44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06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55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34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08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37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65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55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6F316-C66D-4324-B493-6A5CF23415B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3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2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5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3.gif"/><Relationship Id="rId4" Type="http://schemas.openxmlformats.org/officeDocument/2006/relationships/image" Target="../media/image17.jp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586501" y="3836467"/>
            <a:ext cx="4749079" cy="29730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855853" y="142874"/>
            <a:ext cx="1332524" cy="13325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CICD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2874"/>
            <a:ext cx="2161972" cy="4165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DevOps</a:t>
            </a:r>
            <a:endParaRPr lang="en-US" dirty="0"/>
          </a:p>
        </p:txBody>
      </p:sp>
      <p:pic>
        <p:nvPicPr>
          <p:cNvPr id="6146" name="Picture 2" descr="Image result for java code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61" y="662237"/>
            <a:ext cx="2194564" cy="15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repositor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882" y="702601"/>
            <a:ext cx="2136853" cy="149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Image result for jenki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957" y="1098227"/>
            <a:ext cx="2308313" cy="152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Image result for code pack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68767" y="1507327"/>
            <a:ext cx="1227786" cy="122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677187" y="258943"/>
            <a:ext cx="2797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VERSION CONTROL (GIT)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2391913"/>
            <a:ext cx="30163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DEVELOPER WRITES CODE </a:t>
            </a:r>
          </a:p>
          <a:p>
            <a:r>
              <a:rPr lang="en-US" sz="2000" b="1" dirty="0"/>
              <a:t>	 </a:t>
            </a:r>
            <a:r>
              <a:rPr lang="en-US" sz="2000" b="1" dirty="0" smtClean="0"/>
              <a:t>        &amp; </a:t>
            </a:r>
          </a:p>
          <a:p>
            <a:r>
              <a:rPr lang="en-US" sz="2000" b="1" dirty="0" smtClean="0"/>
              <a:t>                 UNIT TEST</a:t>
            </a:r>
            <a:endParaRPr lang="en-US" sz="2000" b="1" dirty="0"/>
          </a:p>
        </p:txBody>
      </p:sp>
      <p:sp>
        <p:nvSpPr>
          <p:cNvPr id="6" name="Cloud 5"/>
          <p:cNvSpPr/>
          <p:nvPr/>
        </p:nvSpPr>
        <p:spPr>
          <a:xfrm>
            <a:off x="985115" y="3923948"/>
            <a:ext cx="10978367" cy="2885576"/>
          </a:xfrm>
          <a:prstGeom prst="cloud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011996" y="4422597"/>
            <a:ext cx="2510298" cy="1913118"/>
            <a:chOff x="4582741" y="2573302"/>
            <a:chExt cx="2646101" cy="2411179"/>
          </a:xfrm>
        </p:grpSpPr>
        <p:pic>
          <p:nvPicPr>
            <p:cNvPr id="6158" name="Picture 14" descr="Image result for unit testi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9099" y="2573302"/>
              <a:ext cx="2473387" cy="2074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4582741" y="4409294"/>
              <a:ext cx="2646101" cy="575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63669" y="4583224"/>
            <a:ext cx="2346448" cy="1752491"/>
            <a:chOff x="1728336" y="3659171"/>
            <a:chExt cx="2473387" cy="2208735"/>
          </a:xfrm>
        </p:grpSpPr>
        <p:pic>
          <p:nvPicPr>
            <p:cNvPr id="6152" name="Picture 8" descr="Image result for java eclipse compile error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336" y="3659171"/>
              <a:ext cx="2473387" cy="1787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997377" y="5467796"/>
              <a:ext cx="18079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CODE COMPILE</a:t>
              </a:r>
              <a:endParaRPr lang="en-US" sz="2000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24173" y="4249208"/>
            <a:ext cx="2711407" cy="1676494"/>
            <a:chOff x="7010583" y="3106880"/>
            <a:chExt cx="2858090" cy="2112952"/>
          </a:xfrm>
        </p:grpSpPr>
        <p:pic>
          <p:nvPicPr>
            <p:cNvPr id="6156" name="Picture 12" descr="Related image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583" y="3106880"/>
              <a:ext cx="2858090" cy="1784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7165642" y="4819722"/>
              <a:ext cx="26035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INTEGRATION TESTING</a:t>
              </a:r>
              <a:endParaRPr lang="en-US" sz="2000" b="1" dirty="0"/>
            </a:p>
          </p:txBody>
        </p:sp>
      </p:grpSp>
      <p:sp>
        <p:nvSpPr>
          <p:cNvPr id="11" name="Oval 10"/>
          <p:cNvSpPr/>
          <p:nvPr/>
        </p:nvSpPr>
        <p:spPr>
          <a:xfrm>
            <a:off x="5265027" y="3097223"/>
            <a:ext cx="2570493" cy="14323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CI </a:t>
            </a:r>
            <a:r>
              <a:rPr lang="en-US" dirty="0" smtClean="0"/>
              <a:t>CONTINOUS INTEGRATION</a:t>
            </a:r>
            <a:endParaRPr lang="en-US" dirty="0"/>
          </a:p>
        </p:txBody>
      </p:sp>
      <p:sp>
        <p:nvSpPr>
          <p:cNvPr id="12" name="Notched Right Arrow 11"/>
          <p:cNvSpPr/>
          <p:nvPr/>
        </p:nvSpPr>
        <p:spPr>
          <a:xfrm>
            <a:off x="2759138" y="1288646"/>
            <a:ext cx="1063531" cy="493240"/>
          </a:xfrm>
          <a:prstGeom prst="notch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Notched Right Arrow 26"/>
          <p:cNvSpPr/>
          <p:nvPr/>
        </p:nvSpPr>
        <p:spPr>
          <a:xfrm>
            <a:off x="6221977" y="1344847"/>
            <a:ext cx="1063531" cy="493240"/>
          </a:xfrm>
          <a:prstGeom prst="notch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18" descr="Image result for code pack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1012" y="1511854"/>
            <a:ext cx="1227786" cy="122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val 30"/>
          <p:cNvSpPr/>
          <p:nvPr/>
        </p:nvSpPr>
        <p:spPr>
          <a:xfrm>
            <a:off x="9995272" y="85453"/>
            <a:ext cx="2165103" cy="1420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CD </a:t>
            </a:r>
            <a:r>
              <a:rPr lang="en-US" dirty="0" smtClean="0"/>
              <a:t>CONTINOUS DELIVERY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22989" y="3529845"/>
            <a:ext cx="4636589" cy="2864866"/>
            <a:chOff x="5794531" y="3331598"/>
            <a:chExt cx="4636589" cy="2864866"/>
          </a:xfrm>
        </p:grpSpPr>
        <p:pic>
          <p:nvPicPr>
            <p:cNvPr id="6164" name="Picture 20" descr="Image result for ansible continuous deployment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0805" y="3895517"/>
              <a:ext cx="2910315" cy="2300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5794531" y="3331598"/>
              <a:ext cx="30139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CONTINOUS DEPLOYMENT</a:t>
              </a:r>
              <a:endParaRPr lang="en-US" sz="2000" b="1" dirty="0"/>
            </a:p>
          </p:txBody>
        </p:sp>
      </p:grpSp>
      <p:sp>
        <p:nvSpPr>
          <p:cNvPr id="35" name="Notched Right Arrow 34"/>
          <p:cNvSpPr/>
          <p:nvPr/>
        </p:nvSpPr>
        <p:spPr>
          <a:xfrm rot="5400000">
            <a:off x="8108314" y="2950507"/>
            <a:ext cx="1063531" cy="493240"/>
          </a:xfrm>
          <a:prstGeom prst="notch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66" name="Picture 22" descr="Image result for virtual machine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501" y="3716853"/>
            <a:ext cx="1244694" cy="124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2" descr="Image result for virtual machine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501" y="4672401"/>
            <a:ext cx="1244694" cy="124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2" descr="Image result for virtual machine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501" y="5608240"/>
            <a:ext cx="1244694" cy="124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347794" y="4194664"/>
            <a:ext cx="3016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CONTINOUS MONITORING</a:t>
            </a:r>
            <a:endParaRPr lang="en-US" sz="2000" b="1" dirty="0"/>
          </a:p>
        </p:txBody>
      </p:sp>
      <p:pic>
        <p:nvPicPr>
          <p:cNvPr id="6168" name="Picture 24" descr="Image result for nagio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85" y="4630489"/>
            <a:ext cx="1368425" cy="92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Image result for splunk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22" y="5468063"/>
            <a:ext cx="1302951" cy="39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2" name="Picture 28" descr="Related imag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91" y="5949429"/>
            <a:ext cx="1727013" cy="90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Notched Right Arrow 45"/>
          <p:cNvSpPr/>
          <p:nvPr/>
        </p:nvSpPr>
        <p:spPr>
          <a:xfrm rot="10800000">
            <a:off x="3311171" y="4997617"/>
            <a:ext cx="1063531" cy="493240"/>
          </a:xfrm>
          <a:prstGeom prst="notch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2240637" y="4303342"/>
            <a:ext cx="3399651" cy="103920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2374713" y="5375941"/>
            <a:ext cx="3324905" cy="768433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2374712" y="5094027"/>
            <a:ext cx="3265576" cy="24605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70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1042 0.2456 L -0.02643 0.39468 L -0.21758 0.43148 L -0.43372 0.31898 " pathEditMode="relative" ptsTypes="AAAAA">
                                      <p:cBhvr>
                                        <p:cTn id="9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0.01329 0.27176 L -0.022 0.41297 L -0.22057 0.46019 L -0.43073 0.44954 " pathEditMode="relative" ptsTypes="AAAAA">
                                      <p:cBhvr>
                                        <p:cTn id="10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7.40741E-7 L 0.00886 0.25348 L -0.025 0.40787 L -0.21627 0.44445 L -0.42799 0.59352 " pathEditMode="relative" ptsTypes="AAAAA">
                                      <p:cBhvr>
                                        <p:cTn id="10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4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 animBg="1"/>
      <p:bldP spid="20" grpId="0"/>
      <p:bldP spid="21" grpId="0"/>
      <p:bldP spid="6" grpId="0" animBg="1"/>
      <p:bldP spid="6" grpId="1" animBg="1"/>
      <p:bldP spid="11" grpId="0" animBg="1"/>
      <p:bldP spid="11" grpId="1" animBg="1"/>
      <p:bldP spid="12" grpId="0" animBg="1"/>
      <p:bldP spid="27" grpId="0" animBg="1"/>
      <p:bldP spid="31" grpId="0" animBg="1"/>
      <p:bldP spid="35" grpId="0" animBg="1"/>
      <p:bldP spid="42" grpId="0"/>
      <p:bldP spid="4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695057" y="4331725"/>
            <a:ext cx="3665838" cy="2008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String name = </a:t>
            </a:r>
            <a:r>
              <a:rPr lang="en-US" sz="1600" b="1" dirty="0" err="1" smtClean="0">
                <a:solidFill>
                  <a:schemeClr val="tx1"/>
                </a:solidFill>
              </a:rPr>
              <a:t>getParameter</a:t>
            </a:r>
            <a:r>
              <a:rPr lang="en-US" sz="1600" b="1" dirty="0" smtClean="0">
                <a:solidFill>
                  <a:schemeClr val="tx1"/>
                </a:solidFill>
              </a:rPr>
              <a:t>("</a:t>
            </a:r>
            <a:r>
              <a:rPr lang="en-US" sz="1600" b="1" dirty="0" err="1" smtClean="0">
                <a:solidFill>
                  <a:schemeClr val="tx1"/>
                </a:solidFill>
              </a:rPr>
              <a:t>myName</a:t>
            </a:r>
            <a:r>
              <a:rPr lang="en-US" sz="1600" b="1" dirty="0" smtClean="0">
                <a:solidFill>
                  <a:schemeClr val="tx1"/>
                </a:solidFill>
              </a:rPr>
              <a:t>");</a:t>
            </a:r>
          </a:p>
          <a:p>
            <a:endParaRPr lang="en-US" sz="1600" b="1" dirty="0" smtClean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rgbClr val="FF0000"/>
                </a:solidFill>
              </a:rPr>
              <a:t>if ( </a:t>
            </a:r>
            <a:r>
              <a:rPr lang="en-US" sz="1600" b="1" dirty="0" err="1" smtClean="0">
                <a:solidFill>
                  <a:srgbClr val="FF0000"/>
                </a:solidFill>
              </a:rPr>
              <a:t>name.startsWith</a:t>
            </a:r>
            <a:r>
              <a:rPr lang="en-US" sz="1600" b="1" dirty="0" smtClean="0">
                <a:solidFill>
                  <a:srgbClr val="FF0000"/>
                </a:solidFill>
              </a:rPr>
              <a:t>("super") ){</a:t>
            </a:r>
          </a:p>
          <a:p>
            <a:endParaRPr lang="en-US" sz="1600" b="1" dirty="0" smtClean="0">
              <a:solidFill>
                <a:srgbClr val="FF0000"/>
              </a:solidFill>
            </a:endParaRPr>
          </a:p>
          <a:p>
            <a:r>
              <a:rPr lang="en-US" sz="1600" b="1" dirty="0" smtClean="0">
                <a:solidFill>
                  <a:srgbClr val="FF0000"/>
                </a:solidFill>
              </a:rPr>
              <a:t>     print("THIS PERSON IS SUPERMAN");</a:t>
            </a:r>
          </a:p>
          <a:p>
            <a:endParaRPr lang="en-US" sz="1600" b="1" dirty="0" smtClean="0">
              <a:solidFill>
                <a:srgbClr val="FF0000"/>
              </a:solidFill>
            </a:endParaRPr>
          </a:p>
          <a:p>
            <a:r>
              <a:rPr lang="en-US" sz="1600" b="1" dirty="0" smtClean="0">
                <a:solidFill>
                  <a:srgbClr val="FF0000"/>
                </a:solidFill>
              </a:rPr>
              <a:t>}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09665" y="4331725"/>
            <a:ext cx="3711388" cy="2008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String name = </a:t>
            </a:r>
            <a:r>
              <a:rPr lang="en-US" sz="1600" b="1" dirty="0" err="1" smtClean="0">
                <a:solidFill>
                  <a:schemeClr val="tx1"/>
                </a:solidFill>
              </a:rPr>
              <a:t>getParameter</a:t>
            </a:r>
            <a:r>
              <a:rPr lang="en-US" sz="1600" b="1" dirty="0" smtClean="0">
                <a:solidFill>
                  <a:schemeClr val="tx1"/>
                </a:solidFill>
              </a:rPr>
              <a:t>("</a:t>
            </a:r>
            <a:r>
              <a:rPr lang="en-US" sz="1600" b="1" dirty="0" err="1" smtClean="0">
                <a:solidFill>
                  <a:schemeClr val="tx1"/>
                </a:solidFill>
              </a:rPr>
              <a:t>myName</a:t>
            </a:r>
            <a:r>
              <a:rPr lang="en-US" sz="1600" b="1" dirty="0" smtClean="0">
                <a:solidFill>
                  <a:schemeClr val="tx1"/>
                </a:solidFill>
              </a:rPr>
              <a:t>");</a:t>
            </a:r>
          </a:p>
          <a:p>
            <a:endParaRPr lang="en-US" sz="1600" b="1" dirty="0" smtClean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if ( </a:t>
            </a:r>
            <a:r>
              <a:rPr lang="en-US" sz="1600" b="1" dirty="0" err="1" smtClean="0">
                <a:solidFill>
                  <a:schemeClr val="accent1">
                    <a:lumMod val="75000"/>
                  </a:schemeClr>
                </a:solidFill>
              </a:rPr>
              <a:t>name.startsWith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(“iron") ){</a:t>
            </a:r>
          </a:p>
          <a:p>
            <a:endParaRPr lang="en-US" sz="16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     print("THIS PERSON IS IRONMAN");</a:t>
            </a:r>
          </a:p>
          <a:p>
            <a:endParaRPr lang="en-US" sz="16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en-US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170" name="Picture 2" descr="Image result for java codebase fold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41" y="0"/>
            <a:ext cx="8507507" cy="328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271" y="989477"/>
            <a:ext cx="2502319" cy="1675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271" y="983642"/>
            <a:ext cx="2552602" cy="1675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0" y="5360888"/>
            <a:ext cx="1577788" cy="1475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673" y="5060724"/>
            <a:ext cx="1426374" cy="17933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51685" y="6339819"/>
            <a:ext cx="1929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Utility.java</a:t>
            </a:r>
            <a:endParaRPr 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791818" y="6375677"/>
            <a:ext cx="1929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Utility.java</a:t>
            </a:r>
            <a:endParaRPr lang="en-US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3384177" y="749051"/>
            <a:ext cx="5325034" cy="21444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</a:t>
            </a:r>
            <a:r>
              <a:rPr lang="en-US" b="1" dirty="0" smtClean="0">
                <a:solidFill>
                  <a:schemeClr val="tx1"/>
                </a:solidFill>
              </a:rPr>
              <a:t>tring name = </a:t>
            </a:r>
            <a:r>
              <a:rPr lang="en-US" b="1" dirty="0" err="1" smtClean="0">
                <a:solidFill>
                  <a:schemeClr val="tx1"/>
                </a:solidFill>
              </a:rPr>
              <a:t>getParameter</a:t>
            </a:r>
            <a:r>
              <a:rPr lang="en-US" b="1" dirty="0" smtClean="0">
                <a:solidFill>
                  <a:schemeClr val="tx1"/>
                </a:solidFill>
              </a:rPr>
              <a:t>("</a:t>
            </a:r>
            <a:r>
              <a:rPr lang="en-US" b="1" dirty="0" err="1" smtClean="0">
                <a:solidFill>
                  <a:schemeClr val="tx1"/>
                </a:solidFill>
              </a:rPr>
              <a:t>myName</a:t>
            </a:r>
            <a:r>
              <a:rPr lang="en-US" b="1" dirty="0" smtClean="0">
                <a:solidFill>
                  <a:schemeClr val="tx1"/>
                </a:solidFill>
              </a:rPr>
              <a:t>");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if ( </a:t>
            </a:r>
            <a:r>
              <a:rPr lang="en-US" b="1" dirty="0" err="1" smtClean="0">
                <a:solidFill>
                  <a:srgbClr val="FF0000"/>
                </a:solidFill>
              </a:rPr>
              <a:t>name.startsWith</a:t>
            </a:r>
            <a:r>
              <a:rPr lang="en-US" b="1" dirty="0" smtClean="0">
                <a:solidFill>
                  <a:srgbClr val="FF0000"/>
                </a:solidFill>
              </a:rPr>
              <a:t>("super") ){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	print("THIS PERSON IS SUPERMAN");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}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12997" y="748348"/>
            <a:ext cx="5325034" cy="21444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</a:t>
            </a:r>
            <a:r>
              <a:rPr lang="en-US" b="1" dirty="0" smtClean="0">
                <a:solidFill>
                  <a:schemeClr val="tx1"/>
                </a:solidFill>
              </a:rPr>
              <a:t>tring name = </a:t>
            </a:r>
            <a:r>
              <a:rPr lang="en-US" b="1" dirty="0" err="1" smtClean="0">
                <a:solidFill>
                  <a:schemeClr val="tx1"/>
                </a:solidFill>
              </a:rPr>
              <a:t>getParameter</a:t>
            </a:r>
            <a:r>
              <a:rPr lang="en-US" b="1" dirty="0" smtClean="0">
                <a:solidFill>
                  <a:schemeClr val="tx1"/>
                </a:solidFill>
              </a:rPr>
              <a:t>("</a:t>
            </a:r>
            <a:r>
              <a:rPr lang="en-US" b="1" dirty="0" err="1" smtClean="0">
                <a:solidFill>
                  <a:schemeClr val="tx1"/>
                </a:solidFill>
              </a:rPr>
              <a:t>myName</a:t>
            </a:r>
            <a:r>
              <a:rPr lang="en-US" b="1" dirty="0" smtClean="0">
                <a:solidFill>
                  <a:schemeClr val="tx1"/>
                </a:solidFill>
              </a:rPr>
              <a:t>");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if (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name.startsWith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(“iron") ){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	print("THIS PERSON IS IRONMAN");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27812" y="2850780"/>
            <a:ext cx="2008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Utility.java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8176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13412 7.40741E-7 C 0.19414 7.40741E-7 0.26862 0.15301 0.26862 0.27755 L 0.26862 0.55625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24" y="2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-0.1293 4.81481E-6 C -0.18685 4.81481E-6 -0.25781 0.14976 -0.25781 0.27152 L -0.25781 0.54398 " pathEditMode="relative" rAng="0" ptsTypes="AA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2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41 0.03241 L 0.08359 0.03241 C 0.13958 0.03241 0.20859 -0.10926 0.20859 -0.22384 L 0.20859 -0.47893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2557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62 -0.00116 L -0.11901 -0.00116 C -0.16393 -0.00116 -0.21927 -0.14236 -0.21927 -0.25695 L -0.21927 -0.5125 " pathEditMode="relative" rAng="0" ptsTypes="AAAA">
                                      <p:cBhvr>
                                        <p:cTn id="6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9" y="-2557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1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2" grpId="1" animBg="1"/>
      <p:bldP spid="8" grpId="0"/>
      <p:bldP spid="8" grpId="1"/>
      <p:bldP spid="10" grpId="0"/>
      <p:bldP spid="10" grpId="1"/>
      <p:bldP spid="11" grpId="0" animBg="1"/>
      <p:bldP spid="11" grpId="1" animBg="1"/>
      <p:bldP spid="15" grpId="0" animBg="1"/>
      <p:bldP spid="1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87" y="729173"/>
            <a:ext cx="3931974" cy="5863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509" y="2624564"/>
            <a:ext cx="7176299" cy="396807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26787" y="150811"/>
            <a:ext cx="7628288" cy="578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INVENTORY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4837509" y="198418"/>
            <a:ext cx="408393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Default Location: </a:t>
            </a:r>
            <a:r>
              <a:rPr lang="en-US" dirty="0" smtClean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ansible</a:t>
            </a:r>
            <a:r>
              <a:rPr lang="en-US" dirty="0" smtClean="0"/>
              <a:t>/hosts</a:t>
            </a:r>
          </a:p>
          <a:p>
            <a:endParaRPr lang="en-US" dirty="0" smtClean="0"/>
          </a:p>
          <a:p>
            <a:r>
              <a:rPr lang="en-US" b="1" dirty="0" smtClean="0"/>
              <a:t>INVENTORY PARAMETERS</a:t>
            </a:r>
          </a:p>
          <a:p>
            <a:endParaRPr lang="en-US" dirty="0" smtClean="0"/>
          </a:p>
          <a:p>
            <a:r>
              <a:rPr lang="en-US" b="1" dirty="0" err="1" smtClean="0"/>
              <a:t>ansible_connection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winrm</a:t>
            </a:r>
            <a:r>
              <a:rPr lang="en-US" dirty="0" smtClean="0"/>
              <a:t>/localhost</a:t>
            </a:r>
          </a:p>
          <a:p>
            <a:r>
              <a:rPr lang="en-US" b="1" dirty="0" err="1" smtClean="0"/>
              <a:t>ansible_port</a:t>
            </a:r>
            <a:r>
              <a:rPr lang="en-US" b="1" dirty="0" smtClean="0"/>
              <a:t>:</a:t>
            </a:r>
            <a:r>
              <a:rPr lang="en-US" dirty="0" smtClean="0"/>
              <a:t> 22/5986</a:t>
            </a:r>
          </a:p>
          <a:p>
            <a:r>
              <a:rPr lang="en-US" b="1" dirty="0" err="1"/>
              <a:t>a</a:t>
            </a:r>
            <a:r>
              <a:rPr lang="en-US" b="1" dirty="0" err="1" smtClean="0"/>
              <a:t>nsible_user</a:t>
            </a:r>
            <a:r>
              <a:rPr lang="en-US" b="1" dirty="0" smtClean="0"/>
              <a:t>:</a:t>
            </a:r>
            <a:r>
              <a:rPr lang="en-US" dirty="0" smtClean="0"/>
              <a:t> root/administrator</a:t>
            </a:r>
          </a:p>
          <a:p>
            <a:r>
              <a:rPr lang="en-US" b="1" dirty="0" err="1"/>
              <a:t>a</a:t>
            </a:r>
            <a:r>
              <a:rPr lang="en-US" b="1" dirty="0" err="1" smtClean="0"/>
              <a:t>nsible_ssh_pass</a:t>
            </a:r>
            <a:r>
              <a:rPr lang="en-US" b="1" dirty="0" smtClean="0"/>
              <a:t>:</a:t>
            </a:r>
            <a:r>
              <a:rPr lang="en-US" dirty="0" smtClean="0"/>
              <a:t> Password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40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ANSIBLE PLAYBOOKS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910158"/>
            <a:ext cx="4096599" cy="44765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101" y="1910157"/>
            <a:ext cx="5488564" cy="447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6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ANSIBLE Playbook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Playbook – A Single YAML File</a:t>
            </a:r>
          </a:p>
          <a:p>
            <a:pPr lvl="1"/>
            <a:r>
              <a:rPr lang="en-US" dirty="0" smtClean="0"/>
              <a:t>Play – Defines a set of activities (tasks) to be run on hosts.</a:t>
            </a:r>
          </a:p>
          <a:p>
            <a:pPr lvl="2"/>
            <a:r>
              <a:rPr lang="en-US" dirty="0" smtClean="0"/>
              <a:t>Task – An action to be performed on the host</a:t>
            </a:r>
          </a:p>
          <a:p>
            <a:pPr lvl="3"/>
            <a:r>
              <a:rPr lang="en-US" dirty="0" smtClean="0"/>
              <a:t>Examples Include</a:t>
            </a:r>
          </a:p>
          <a:p>
            <a:pPr lvl="4"/>
            <a:r>
              <a:rPr lang="en-US" dirty="0" smtClean="0"/>
              <a:t>Executing a command</a:t>
            </a:r>
          </a:p>
          <a:p>
            <a:pPr lvl="4"/>
            <a:r>
              <a:rPr lang="en-US" dirty="0" smtClean="0"/>
              <a:t>Run a script</a:t>
            </a:r>
          </a:p>
          <a:p>
            <a:pPr lvl="4"/>
            <a:r>
              <a:rPr lang="en-US" dirty="0" smtClean="0"/>
              <a:t>Install a package</a:t>
            </a:r>
          </a:p>
          <a:p>
            <a:pPr lvl="4"/>
            <a:r>
              <a:rPr lang="en-US" dirty="0" smtClean="0"/>
              <a:t>Shutdown/Restart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934" y="3063207"/>
            <a:ext cx="5850505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Playbook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591691" cy="4758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210" y="1825625"/>
            <a:ext cx="5525271" cy="47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8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Modules in Playbook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52" y="1690688"/>
            <a:ext cx="5851391" cy="48843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76049" y="2715065"/>
            <a:ext cx="4600136" cy="14630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Execute </a:t>
            </a:r>
            <a:r>
              <a:rPr lang="en-US" b="1" dirty="0" err="1" smtClean="0">
                <a:solidFill>
                  <a:schemeClr val="tx1"/>
                </a:solidFill>
              </a:rPr>
              <a:t>Ansible</a:t>
            </a:r>
            <a:r>
              <a:rPr lang="en-US" b="1" dirty="0" smtClean="0">
                <a:solidFill>
                  <a:schemeClr val="tx1"/>
                </a:solidFill>
              </a:rPr>
              <a:t> Playbook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Syntax: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ansible</a:t>
            </a:r>
            <a:r>
              <a:rPr lang="en-US" dirty="0" smtClean="0">
                <a:solidFill>
                  <a:schemeClr val="tx1"/>
                </a:solidFill>
              </a:rPr>
              <a:t>-playbook &lt;playbook file&gt;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Ex: </a:t>
            </a:r>
            <a:r>
              <a:rPr lang="en-US" dirty="0" err="1" smtClean="0">
                <a:solidFill>
                  <a:schemeClr val="tx1"/>
                </a:solidFill>
              </a:rPr>
              <a:t>ansible</a:t>
            </a:r>
            <a:r>
              <a:rPr lang="en-US" dirty="0" smtClean="0">
                <a:solidFill>
                  <a:schemeClr val="tx1"/>
                </a:solidFill>
              </a:rPr>
              <a:t>-playbook </a:t>
            </a:r>
            <a:r>
              <a:rPr lang="en-US" dirty="0" err="1" smtClean="0">
                <a:solidFill>
                  <a:schemeClr val="tx1"/>
                </a:solidFill>
              </a:rPr>
              <a:t>myplay.yaml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11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ANSIBLE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36431" y="2236763"/>
            <a:ext cx="4009292" cy="520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ansible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61638" y="2236763"/>
            <a:ext cx="4015740" cy="520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</a:t>
            </a:r>
            <a:r>
              <a:rPr lang="en-US" dirty="0" err="1" smtClean="0"/>
              <a:t>nsible</a:t>
            </a:r>
            <a:r>
              <a:rPr lang="en-US" dirty="0" smtClean="0"/>
              <a:t>-playbook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06902" y="1969477"/>
            <a:ext cx="45719" cy="461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31" y="3033423"/>
            <a:ext cx="4009292" cy="31563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638" y="3033422"/>
            <a:ext cx="4015740" cy="215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2778" y="1690688"/>
            <a:ext cx="3452446" cy="48507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More..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172" y="685659"/>
            <a:ext cx="3057952" cy="29817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51" y="1744172"/>
            <a:ext cx="3077004" cy="13051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3518" y="0"/>
            <a:ext cx="3077004" cy="2505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3104" y="119662"/>
            <a:ext cx="3057952" cy="15337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2642" y="3049279"/>
            <a:ext cx="3057952" cy="37438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5471" y="2679661"/>
            <a:ext cx="3057952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4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441967"/>
            <a:ext cx="8559018" cy="586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1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8174"/>
            <a:ext cx="10515600" cy="2317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61" y="1987071"/>
            <a:ext cx="5028028" cy="2638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49748"/>
            <a:ext cx="4775489" cy="2576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615" y="2272860"/>
            <a:ext cx="4544059" cy="20672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022" y="1603976"/>
            <a:ext cx="4563112" cy="48107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689" y="1622982"/>
            <a:ext cx="5687219" cy="9621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3689" y="2598814"/>
            <a:ext cx="5706271" cy="13241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5585" y="4762843"/>
            <a:ext cx="2162477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5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0" y="1690688"/>
            <a:ext cx="10515600" cy="2276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30" y="4119255"/>
            <a:ext cx="5634318" cy="25985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466" y="1709740"/>
            <a:ext cx="2980764" cy="22386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106" y="4119255"/>
            <a:ext cx="7637929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8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java codebase fold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18" y="0"/>
            <a:ext cx="11510682" cy="385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76517" y="4623961"/>
            <a:ext cx="5325035" cy="2008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String name = </a:t>
            </a:r>
            <a:r>
              <a:rPr lang="en-US" b="1" dirty="0" err="1" smtClean="0">
                <a:solidFill>
                  <a:schemeClr val="tx1"/>
                </a:solidFill>
              </a:rPr>
              <a:t>getParameter</a:t>
            </a:r>
            <a:r>
              <a:rPr lang="en-US" b="1" dirty="0" smtClean="0">
                <a:solidFill>
                  <a:schemeClr val="tx1"/>
                </a:solidFill>
              </a:rPr>
              <a:t>("</a:t>
            </a:r>
            <a:r>
              <a:rPr lang="en-US" b="1" dirty="0" err="1" smtClean="0">
                <a:solidFill>
                  <a:schemeClr val="tx1"/>
                </a:solidFill>
              </a:rPr>
              <a:t>myName</a:t>
            </a:r>
            <a:r>
              <a:rPr lang="en-US" b="1" dirty="0" smtClean="0">
                <a:solidFill>
                  <a:schemeClr val="tx1"/>
                </a:solidFill>
              </a:rPr>
              <a:t>");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if ( </a:t>
            </a:r>
            <a:r>
              <a:rPr lang="en-US" b="1" dirty="0" err="1" smtClean="0">
                <a:solidFill>
                  <a:srgbClr val="FF0000"/>
                </a:solidFill>
              </a:rPr>
              <a:t>name.startsWith</a:t>
            </a:r>
            <a:r>
              <a:rPr lang="en-US" b="1" dirty="0" smtClean="0">
                <a:solidFill>
                  <a:srgbClr val="FF0000"/>
                </a:solidFill>
              </a:rPr>
              <a:t>("super") ){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     </a:t>
            </a:r>
            <a:r>
              <a:rPr lang="en-US" b="1" dirty="0" err="1" smtClean="0">
                <a:solidFill>
                  <a:srgbClr val="FF0000"/>
                </a:solidFill>
              </a:rPr>
              <a:t>System.out.println</a:t>
            </a:r>
            <a:r>
              <a:rPr lang="en-US" b="1" dirty="0" smtClean="0">
                <a:solidFill>
                  <a:srgbClr val="FF0000"/>
                </a:solidFill>
              </a:rPr>
              <a:t>("THIS PERSON IS SUPERMAN");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}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562165" y="4623961"/>
            <a:ext cx="5325035" cy="2008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String name = </a:t>
            </a:r>
            <a:r>
              <a:rPr lang="en-US" b="1" dirty="0" err="1" smtClean="0">
                <a:solidFill>
                  <a:schemeClr val="tx1"/>
                </a:solidFill>
              </a:rPr>
              <a:t>getParameter</a:t>
            </a:r>
            <a:r>
              <a:rPr lang="en-US" b="1" dirty="0" smtClean="0">
                <a:solidFill>
                  <a:schemeClr val="tx1"/>
                </a:solidFill>
              </a:rPr>
              <a:t>("</a:t>
            </a:r>
            <a:r>
              <a:rPr lang="en-US" b="1" dirty="0" err="1" smtClean="0">
                <a:solidFill>
                  <a:schemeClr val="tx1"/>
                </a:solidFill>
              </a:rPr>
              <a:t>myName</a:t>
            </a:r>
            <a:r>
              <a:rPr lang="en-US" b="1" dirty="0" smtClean="0">
                <a:solidFill>
                  <a:schemeClr val="tx1"/>
                </a:solidFill>
              </a:rPr>
              <a:t>");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if (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name.startsWith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(“iron") ){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System.out.println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("THIS PERSON IS IRONMAN");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36517" y="178868"/>
            <a:ext cx="5325034" cy="36759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</a:t>
            </a:r>
            <a:r>
              <a:rPr lang="en-US" b="1" dirty="0" smtClean="0">
                <a:solidFill>
                  <a:schemeClr val="tx1"/>
                </a:solidFill>
              </a:rPr>
              <a:t>tring name = </a:t>
            </a:r>
            <a:r>
              <a:rPr lang="en-US" b="1" dirty="0" err="1" smtClean="0">
                <a:solidFill>
                  <a:schemeClr val="tx1"/>
                </a:solidFill>
              </a:rPr>
              <a:t>getParameter</a:t>
            </a:r>
            <a:r>
              <a:rPr lang="en-US" b="1" dirty="0" smtClean="0">
                <a:solidFill>
                  <a:schemeClr val="tx1"/>
                </a:solidFill>
              </a:rPr>
              <a:t>("</a:t>
            </a:r>
            <a:r>
              <a:rPr lang="en-US" b="1" dirty="0" err="1" smtClean="0">
                <a:solidFill>
                  <a:schemeClr val="tx1"/>
                </a:solidFill>
              </a:rPr>
              <a:t>myName</a:t>
            </a:r>
            <a:r>
              <a:rPr lang="en-US" b="1" dirty="0" smtClean="0">
                <a:solidFill>
                  <a:schemeClr val="tx1"/>
                </a:solidFill>
              </a:rPr>
              <a:t>");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if ( </a:t>
            </a:r>
            <a:r>
              <a:rPr lang="en-US" b="1" dirty="0" err="1" smtClean="0">
                <a:solidFill>
                  <a:srgbClr val="FF0000"/>
                </a:solidFill>
              </a:rPr>
              <a:t>name.startsWith</a:t>
            </a:r>
            <a:r>
              <a:rPr lang="en-US" b="1" dirty="0" smtClean="0">
                <a:solidFill>
                  <a:srgbClr val="FF0000"/>
                </a:solidFill>
              </a:rPr>
              <a:t>("super") ){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     </a:t>
            </a:r>
            <a:r>
              <a:rPr lang="en-US" b="1" dirty="0" err="1" smtClean="0">
                <a:solidFill>
                  <a:srgbClr val="FF0000"/>
                </a:solidFill>
              </a:rPr>
              <a:t>System.out.println</a:t>
            </a:r>
            <a:r>
              <a:rPr lang="en-US" b="1" dirty="0" smtClean="0">
                <a:solidFill>
                  <a:srgbClr val="FF0000"/>
                </a:solidFill>
              </a:rPr>
              <a:t>("THIS PERSON IS SUPERMAN");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}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if (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name.startsWith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(“iron") ){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System.out.println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("THIS PERSON IS IRONMAN");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60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105400" cy="4892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933" y="1690688"/>
            <a:ext cx="5387261" cy="489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6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Include Tasks &amp; Variables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47" y="1581480"/>
            <a:ext cx="2848373" cy="5001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304" y="1581480"/>
            <a:ext cx="2715004" cy="4902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061" y="1538701"/>
            <a:ext cx="2734057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Include Tasks &amp; Variables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1414"/>
            <a:ext cx="4467849" cy="49659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899" y="1761414"/>
            <a:ext cx="4486901" cy="3267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899" y="5099671"/>
            <a:ext cx="4486901" cy="16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1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for project</a:t>
            </a:r>
          </a:p>
          <a:p>
            <a:r>
              <a:rPr lang="en-US" dirty="0" smtClean="0"/>
              <a:t>How files and Folders are organized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421" y="1166254"/>
            <a:ext cx="3248191" cy="54658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94926"/>
            <a:ext cx="6068980" cy="1806399"/>
          </a:xfrm>
          <a:prstGeom prst="rect">
            <a:avLst/>
          </a:prstGeom>
        </p:spPr>
      </p:pic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828508" y="6083894"/>
            <a:ext cx="580072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ansible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-galaxy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web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87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mapr.com/blog/kubernetes-kafka-event-sourcing-architecture-patterns-and-use-case-examples/assets/clust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36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3389" y="3263152"/>
            <a:ext cx="10972800" cy="3478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39906" y="591671"/>
            <a:ext cx="1810870" cy="1846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7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kubernetes desired state = actu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13" y="389744"/>
            <a:ext cx="11497456" cy="646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84813" y="5156616"/>
            <a:ext cx="3237876" cy="146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27" y="5331112"/>
            <a:ext cx="2362200" cy="10953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50403" y="5144281"/>
            <a:ext cx="4019236" cy="146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576" y="5343446"/>
            <a:ext cx="2362200" cy="1095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171" y="2563318"/>
            <a:ext cx="1439056" cy="143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7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17" y="486997"/>
            <a:ext cx="11641685" cy="582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75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od life cyc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0" y="514842"/>
            <a:ext cx="11117028" cy="612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44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6470" y="4957482"/>
            <a:ext cx="2026023" cy="1272988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POD B1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28882" y="4957482"/>
            <a:ext cx="2026023" cy="1272988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POD B2</a:t>
            </a:r>
          </a:p>
        </p:txBody>
      </p:sp>
      <p:sp>
        <p:nvSpPr>
          <p:cNvPr id="6" name="Rectangle 5"/>
          <p:cNvSpPr/>
          <p:nvPr/>
        </p:nvSpPr>
        <p:spPr>
          <a:xfrm>
            <a:off x="8561294" y="4957482"/>
            <a:ext cx="2026023" cy="1272988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POD B3</a:t>
            </a:r>
          </a:p>
        </p:txBody>
      </p:sp>
      <p:sp>
        <p:nvSpPr>
          <p:cNvPr id="7" name="Rectangle 6"/>
          <p:cNvSpPr/>
          <p:nvPr/>
        </p:nvSpPr>
        <p:spPr>
          <a:xfrm>
            <a:off x="4455459" y="546847"/>
            <a:ext cx="2026023" cy="12729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POD A</a:t>
            </a:r>
            <a:endParaRPr lang="en-US" sz="36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873624" y="1855693"/>
            <a:ext cx="3558989" cy="250115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96470" y="4397188"/>
            <a:ext cx="2026022" cy="484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192.2.0.4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28882" y="4397188"/>
            <a:ext cx="2026022" cy="484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192.2.0.5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61294" y="4388223"/>
            <a:ext cx="2026022" cy="484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192.2.1.16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8" y="4141694"/>
            <a:ext cx="2259106" cy="225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8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6468" y="5468474"/>
            <a:ext cx="2026023" cy="1272988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POD B1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28881" y="5459509"/>
            <a:ext cx="2026023" cy="1272988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POD B2</a:t>
            </a:r>
          </a:p>
        </p:txBody>
      </p:sp>
      <p:sp>
        <p:nvSpPr>
          <p:cNvPr id="6" name="Rectangle 5"/>
          <p:cNvSpPr/>
          <p:nvPr/>
        </p:nvSpPr>
        <p:spPr>
          <a:xfrm>
            <a:off x="8561294" y="5459509"/>
            <a:ext cx="2026023" cy="1272988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POD B3</a:t>
            </a:r>
          </a:p>
        </p:txBody>
      </p:sp>
      <p:sp>
        <p:nvSpPr>
          <p:cNvPr id="7" name="Rectangle 6"/>
          <p:cNvSpPr/>
          <p:nvPr/>
        </p:nvSpPr>
        <p:spPr>
          <a:xfrm>
            <a:off x="4728882" y="569258"/>
            <a:ext cx="2026023" cy="12729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POD A</a:t>
            </a:r>
            <a:endParaRPr lang="en-US" sz="36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741893" y="1869139"/>
            <a:ext cx="17932" cy="90543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96468" y="4957482"/>
            <a:ext cx="2026022" cy="484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192.2.0.4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28881" y="4957482"/>
            <a:ext cx="2026022" cy="484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192.2.0.5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61295" y="4957482"/>
            <a:ext cx="2026022" cy="484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192.2.1.16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5" y="4639235"/>
            <a:ext cx="2259106" cy="225910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8882" y="3334870"/>
            <a:ext cx="2026022" cy="986118"/>
          </a:xfrm>
          <a:prstGeom prst="rect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SERVICE B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46814" y="2774575"/>
            <a:ext cx="2026022" cy="484094"/>
          </a:xfrm>
          <a:prstGeom prst="rect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10.2.0.5</a:t>
            </a:r>
            <a:endParaRPr lang="en-US" sz="28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2" idx="2"/>
            <a:endCxn id="12" idx="0"/>
          </p:cNvCxnSpPr>
          <p:nvPr/>
        </p:nvCxnSpPr>
        <p:spPr>
          <a:xfrm flipH="1">
            <a:off x="5741892" y="4320988"/>
            <a:ext cx="1" cy="6364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909479" y="4554069"/>
            <a:ext cx="7664826" cy="201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574305" y="4574240"/>
            <a:ext cx="1" cy="374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909478" y="4565277"/>
            <a:ext cx="1" cy="374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23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2941983" y="-278300"/>
            <a:ext cx="4989443" cy="3063322"/>
            <a:chOff x="2941983" y="-278300"/>
            <a:chExt cx="4989443" cy="306332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983" y="-278300"/>
              <a:ext cx="4989443" cy="306332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2843" y="735498"/>
              <a:ext cx="1615521" cy="151405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737114" y="1888435"/>
              <a:ext cx="184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REMOTE REPO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8820"/>
            <a:ext cx="5864087" cy="29660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23" y="3798820"/>
            <a:ext cx="5811077" cy="2890700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198784" y="4253948"/>
            <a:ext cx="1669770" cy="1470989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385390" y="4253948"/>
            <a:ext cx="1351724" cy="1490870"/>
          </a:xfrm>
          <a:prstGeom prst="round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451113" y="4253948"/>
            <a:ext cx="1152939" cy="1490868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1" y="4508233"/>
            <a:ext cx="963450" cy="98228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Oval 20"/>
          <p:cNvSpPr/>
          <p:nvPr/>
        </p:nvSpPr>
        <p:spPr>
          <a:xfrm>
            <a:off x="1530624" y="3161951"/>
            <a:ext cx="1113184" cy="1113184"/>
          </a:xfrm>
          <a:prstGeom prst="ellipse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STAGING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2707999" y="3161951"/>
            <a:ext cx="1113184" cy="1113184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LOCAL REPO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337929" y="3161951"/>
            <a:ext cx="1113184" cy="1113184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WORK DIR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80" y="4508233"/>
            <a:ext cx="963450" cy="9822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088" y="4508233"/>
            <a:ext cx="963450" cy="98228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7" name="Rounded Rectangle 26"/>
          <p:cNvSpPr/>
          <p:nvPr/>
        </p:nvSpPr>
        <p:spPr>
          <a:xfrm>
            <a:off x="6553201" y="4234067"/>
            <a:ext cx="1669770" cy="1470989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8739807" y="4234067"/>
            <a:ext cx="1351724" cy="1490870"/>
          </a:xfrm>
          <a:prstGeom prst="round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805530" y="4234067"/>
            <a:ext cx="1152939" cy="1490868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728" y="735498"/>
            <a:ext cx="963450" cy="98228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1" name="Rectangle 30"/>
          <p:cNvSpPr/>
          <p:nvPr/>
        </p:nvSpPr>
        <p:spPr>
          <a:xfrm>
            <a:off x="198784" y="2141911"/>
            <a:ext cx="2743199" cy="79513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g</a:t>
            </a:r>
            <a:r>
              <a:rPr lang="en-US" sz="2800" b="1" dirty="0" err="1" smtClean="0">
                <a:solidFill>
                  <a:schemeClr val="tx1"/>
                </a:solidFill>
              </a:rPr>
              <a:t>it</a:t>
            </a:r>
            <a:r>
              <a:rPr lang="en-US" sz="2800" b="1" dirty="0" smtClean="0">
                <a:solidFill>
                  <a:schemeClr val="tx1"/>
                </a:solidFill>
              </a:rPr>
              <a:t> clone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18662" y="2133821"/>
            <a:ext cx="2743199" cy="79513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g</a:t>
            </a:r>
            <a:r>
              <a:rPr lang="en-US" sz="2800" b="1" dirty="0" err="1" smtClean="0">
                <a:solidFill>
                  <a:schemeClr val="tx1"/>
                </a:solidFill>
              </a:rPr>
              <a:t>it</a:t>
            </a:r>
            <a:r>
              <a:rPr lang="en-US" sz="2800" b="1" dirty="0" smtClean="0">
                <a:solidFill>
                  <a:schemeClr val="tx1"/>
                </a:solidFill>
              </a:rPr>
              <a:t> add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8662" y="2132400"/>
            <a:ext cx="2743199" cy="79513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g</a:t>
            </a:r>
            <a:r>
              <a:rPr lang="en-US" sz="2800" b="1" dirty="0" err="1" smtClean="0">
                <a:solidFill>
                  <a:schemeClr val="tx1"/>
                </a:solidFill>
              </a:rPr>
              <a:t>it</a:t>
            </a:r>
            <a:r>
              <a:rPr lang="en-US" sz="2800" b="1" dirty="0" smtClean="0">
                <a:solidFill>
                  <a:schemeClr val="tx1"/>
                </a:solidFill>
              </a:rPr>
              <a:t> commit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68965" y="2146368"/>
            <a:ext cx="2743199" cy="79513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g</a:t>
            </a:r>
            <a:r>
              <a:rPr lang="en-US" sz="2800" b="1" dirty="0" err="1" smtClean="0">
                <a:solidFill>
                  <a:schemeClr val="tx1"/>
                </a:solidFill>
              </a:rPr>
              <a:t>it</a:t>
            </a:r>
            <a:r>
              <a:rPr lang="en-US" sz="2800" b="1" dirty="0" smtClean="0">
                <a:solidFill>
                  <a:schemeClr val="tx1"/>
                </a:solidFill>
              </a:rPr>
              <a:t> push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71050" y="2138677"/>
            <a:ext cx="2743199" cy="79513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g</a:t>
            </a:r>
            <a:r>
              <a:rPr lang="en-US" sz="2800" b="1" dirty="0" err="1" smtClean="0">
                <a:solidFill>
                  <a:schemeClr val="tx1"/>
                </a:solidFill>
              </a:rPr>
              <a:t>it</a:t>
            </a:r>
            <a:r>
              <a:rPr lang="en-US" sz="2800" b="1" dirty="0" smtClean="0">
                <a:solidFill>
                  <a:schemeClr val="tx1"/>
                </a:solidFill>
              </a:rPr>
              <a:t> pull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72" y="828264"/>
            <a:ext cx="963450" cy="9822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23" y="806752"/>
            <a:ext cx="963450" cy="98228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8" name="TextBox 37"/>
          <p:cNvSpPr txBox="1"/>
          <p:nvPr/>
        </p:nvSpPr>
        <p:spPr>
          <a:xfrm>
            <a:off x="1172816" y="6522674"/>
            <a:ext cx="242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DEVELOPER A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7527233" y="6488668"/>
            <a:ext cx="242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DEVELOPER 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4279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-0.12305 0.551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59" y="2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0.12109 -0.55023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-2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11111E-6 L -0.13034 0.53657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8" y="2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-0.01806 L -0.1961 0.00138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27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www.ibm.com/support/knowledgecenter/SSBS6K_3.1.1/images/networkimages/cluster-i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04" y="634440"/>
            <a:ext cx="10548284" cy="580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1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097" y="5161394"/>
            <a:ext cx="1125349" cy="982283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403" y="5168348"/>
            <a:ext cx="1124034" cy="958764"/>
          </a:xfrm>
          <a:prstGeom prst="rect">
            <a:avLst/>
          </a:prstGeom>
          <a:solidFill>
            <a:srgbClr val="00B050"/>
          </a:solidFill>
        </p:spPr>
      </p:pic>
      <p:grpSp>
        <p:nvGrpSpPr>
          <p:cNvPr id="22" name="Group 21"/>
          <p:cNvGrpSpPr/>
          <p:nvPr/>
        </p:nvGrpSpPr>
        <p:grpSpPr>
          <a:xfrm>
            <a:off x="5850124" y="-6954"/>
            <a:ext cx="2539682" cy="5168348"/>
            <a:chOff x="5850124" y="-6954"/>
            <a:chExt cx="2539682" cy="5168348"/>
          </a:xfrm>
        </p:grpSpPr>
        <p:grpSp>
          <p:nvGrpSpPr>
            <p:cNvPr id="21" name="Group 20"/>
            <p:cNvGrpSpPr/>
            <p:nvPr/>
          </p:nvGrpSpPr>
          <p:grpSpPr>
            <a:xfrm>
              <a:off x="6517537" y="1586025"/>
              <a:ext cx="1125349" cy="2165393"/>
              <a:chOff x="6517537" y="1665537"/>
              <a:chExt cx="1125349" cy="2165393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7537" y="1665537"/>
                <a:ext cx="1125349" cy="982283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8852" y="2872166"/>
                <a:ext cx="1124034" cy="958764"/>
              </a:xfrm>
              <a:prstGeom prst="rect">
                <a:avLst/>
              </a:prstGeom>
              <a:solidFill>
                <a:srgbClr val="00B050"/>
              </a:solidFill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5850124" y="-6954"/>
              <a:ext cx="2539682" cy="5168348"/>
              <a:chOff x="5873081" y="552574"/>
              <a:chExt cx="2539682" cy="45670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873081" y="1075794"/>
                <a:ext cx="2539682" cy="4043803"/>
                <a:chOff x="910142" y="529141"/>
                <a:chExt cx="2539682" cy="4043803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0142" y="529141"/>
                  <a:ext cx="2539682" cy="2539682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0142" y="2033262"/>
                  <a:ext cx="2539682" cy="2539682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/>
              <p:cNvSpPr txBox="1"/>
              <p:nvPr/>
            </p:nvSpPr>
            <p:spPr>
              <a:xfrm>
                <a:off x="6423975" y="552574"/>
                <a:ext cx="1725152" cy="462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BRANCH 1</a:t>
                </a:r>
                <a:endParaRPr lang="en-US" sz="2800" b="1" dirty="0"/>
              </a:p>
            </p:txBody>
          </p:sp>
        </p:grp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94" y="5161394"/>
            <a:ext cx="1124034" cy="98228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grpSp>
        <p:nvGrpSpPr>
          <p:cNvPr id="15" name="Group 14"/>
          <p:cNvGrpSpPr/>
          <p:nvPr/>
        </p:nvGrpSpPr>
        <p:grpSpPr>
          <a:xfrm>
            <a:off x="892089" y="62123"/>
            <a:ext cx="2539682" cy="5106225"/>
            <a:chOff x="850507" y="562513"/>
            <a:chExt cx="2539682" cy="4567023"/>
          </a:xfrm>
        </p:grpSpPr>
        <p:grpSp>
          <p:nvGrpSpPr>
            <p:cNvPr id="6" name="Group 5"/>
            <p:cNvGrpSpPr/>
            <p:nvPr/>
          </p:nvGrpSpPr>
          <p:grpSpPr>
            <a:xfrm>
              <a:off x="850507" y="1085733"/>
              <a:ext cx="2539682" cy="4043803"/>
              <a:chOff x="910142" y="529141"/>
              <a:chExt cx="2539682" cy="404380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142" y="529141"/>
                <a:ext cx="2539682" cy="2539682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142" y="2033262"/>
                <a:ext cx="2539682" cy="2539682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1401401" y="562513"/>
              <a:ext cx="14378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MASTER</a:t>
              </a:r>
              <a:endParaRPr lang="en-US" sz="2800" b="1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2342338" y="6241774"/>
            <a:ext cx="5045336" cy="516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Let the 3 files in </a:t>
            </a:r>
            <a:r>
              <a:rPr lang="en-US" b="1" dirty="0" smtClean="0">
                <a:solidFill>
                  <a:srgbClr val="FF0000"/>
                </a:solidFill>
              </a:rPr>
              <a:t>red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en-US" b="1" dirty="0" smtClean="0">
                <a:solidFill>
                  <a:srgbClr val="00B050"/>
                </a:solidFill>
              </a:rPr>
              <a:t>green</a:t>
            </a:r>
            <a:r>
              <a:rPr lang="en-US" b="1" dirty="0" smtClean="0">
                <a:solidFill>
                  <a:schemeClr val="tx1"/>
                </a:solidFill>
              </a:rPr>
              <a:t> and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blue</a:t>
            </a:r>
            <a:r>
              <a:rPr lang="en-US" b="1" dirty="0" smtClean="0">
                <a:solidFill>
                  <a:schemeClr val="tx1"/>
                </a:solidFill>
              </a:rPr>
              <a:t> be 3 java files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9106629" y="-15866"/>
            <a:ext cx="2539682" cy="5168348"/>
            <a:chOff x="10089212" y="-15866"/>
            <a:chExt cx="2539682" cy="5168348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6625" y="3802124"/>
              <a:ext cx="1124034" cy="98228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</p:pic>
        <p:grpSp>
          <p:nvGrpSpPr>
            <p:cNvPr id="23" name="Group 22"/>
            <p:cNvGrpSpPr/>
            <p:nvPr/>
          </p:nvGrpSpPr>
          <p:grpSpPr>
            <a:xfrm>
              <a:off x="10089212" y="-15866"/>
              <a:ext cx="2539682" cy="5168348"/>
              <a:chOff x="5850124" y="-6954"/>
              <a:chExt cx="2539682" cy="5168348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6517537" y="1586025"/>
                <a:ext cx="1125349" cy="2165393"/>
                <a:chOff x="6517537" y="1665537"/>
                <a:chExt cx="1125349" cy="2165393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7537" y="1665537"/>
                  <a:ext cx="1125349" cy="982283"/>
                </a:xfrm>
                <a:prstGeom prst="rect">
                  <a:avLst/>
                </a:prstGeom>
                <a:solidFill>
                  <a:srgbClr val="FF0000"/>
                </a:solidFill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8852" y="2872166"/>
                  <a:ext cx="1124034" cy="958764"/>
                </a:xfrm>
                <a:prstGeom prst="rect">
                  <a:avLst/>
                </a:prstGeom>
                <a:solidFill>
                  <a:srgbClr val="00B050"/>
                </a:solidFill>
              </p:spPr>
            </p:pic>
          </p:grpSp>
          <p:grpSp>
            <p:nvGrpSpPr>
              <p:cNvPr id="25" name="Group 24"/>
              <p:cNvGrpSpPr/>
              <p:nvPr/>
            </p:nvGrpSpPr>
            <p:grpSpPr>
              <a:xfrm>
                <a:off x="5850124" y="-6954"/>
                <a:ext cx="2539682" cy="5168348"/>
                <a:chOff x="5873081" y="552574"/>
                <a:chExt cx="2539682" cy="4567023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5873081" y="1075794"/>
                  <a:ext cx="2539682" cy="4043803"/>
                  <a:chOff x="910142" y="529141"/>
                  <a:chExt cx="2539682" cy="4043803"/>
                </a:xfrm>
              </p:grpSpPr>
              <p:pic>
                <p:nvPicPr>
                  <p:cNvPr id="28" name="Picture 27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0142" y="529141"/>
                    <a:ext cx="2539682" cy="2539682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0142" y="2033262"/>
                    <a:ext cx="2539682" cy="253968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7" name="TextBox 26"/>
                <p:cNvSpPr txBox="1"/>
                <p:nvPr/>
              </p:nvSpPr>
              <p:spPr>
                <a:xfrm>
                  <a:off x="6423975" y="552574"/>
                  <a:ext cx="1725152" cy="4623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 smtClean="0"/>
                    <a:t>BRANCH 2</a:t>
                  </a:r>
                  <a:endParaRPr lang="en-US" sz="2800" b="1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789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00023 L -0.05117 -0.00023 C -0.07409 -0.00023 -0.10208 -0.1456 -0.10208 -0.26342 L -0.10208 -0.5268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-2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11094 -1.11111E-6 C -0.16068 -1.11111E-6 -0.22175 -0.09815 -0.22175 -0.17755 L -0.22175 -0.35509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94" y="-1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-0.16914 -4.07407E-6 C -0.24492 -4.07407E-6 -0.33815 -0.05486 -0.33815 -0.0993 L -0.33815 -0.19791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14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100" y="5792692"/>
            <a:ext cx="1124034" cy="982284"/>
          </a:xfrm>
          <a:prstGeom prst="rect">
            <a:avLst/>
          </a:prstGeom>
          <a:solidFill>
            <a:srgbClr val="FFCC00"/>
          </a:solidFill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13" y="3655157"/>
            <a:ext cx="1124034" cy="982284"/>
          </a:xfrm>
          <a:prstGeom prst="rect">
            <a:avLst/>
          </a:prstGeom>
          <a:solidFill>
            <a:srgbClr val="FFCC00"/>
          </a:solidFill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08" y="4707560"/>
            <a:ext cx="1124034" cy="98228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097" y="5797498"/>
            <a:ext cx="1125349" cy="982283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403" y="5804452"/>
            <a:ext cx="1124034" cy="958764"/>
          </a:xfrm>
          <a:prstGeom prst="rect">
            <a:avLst/>
          </a:prstGeom>
          <a:solidFill>
            <a:srgbClr val="00B050"/>
          </a:solidFill>
        </p:spPr>
      </p:pic>
      <p:grpSp>
        <p:nvGrpSpPr>
          <p:cNvPr id="22" name="Group 21"/>
          <p:cNvGrpSpPr/>
          <p:nvPr/>
        </p:nvGrpSpPr>
        <p:grpSpPr>
          <a:xfrm>
            <a:off x="9057300" y="217392"/>
            <a:ext cx="2539682" cy="5168348"/>
            <a:chOff x="5850124" y="-6954"/>
            <a:chExt cx="2539682" cy="5168348"/>
          </a:xfrm>
        </p:grpSpPr>
        <p:grpSp>
          <p:nvGrpSpPr>
            <p:cNvPr id="21" name="Group 20"/>
            <p:cNvGrpSpPr/>
            <p:nvPr/>
          </p:nvGrpSpPr>
          <p:grpSpPr>
            <a:xfrm>
              <a:off x="6517537" y="1586025"/>
              <a:ext cx="1125349" cy="2165393"/>
              <a:chOff x="6517537" y="1665537"/>
              <a:chExt cx="1125349" cy="2165393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7537" y="1665537"/>
                <a:ext cx="1125349" cy="982283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8852" y="2872166"/>
                <a:ext cx="1124034" cy="958764"/>
              </a:xfrm>
              <a:prstGeom prst="rect">
                <a:avLst/>
              </a:prstGeom>
              <a:solidFill>
                <a:srgbClr val="00B050"/>
              </a:solidFill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5850124" y="-6954"/>
              <a:ext cx="2539682" cy="5168348"/>
              <a:chOff x="5873081" y="552574"/>
              <a:chExt cx="2539682" cy="45670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873081" y="1075794"/>
                <a:ext cx="2539682" cy="4043803"/>
                <a:chOff x="910142" y="529141"/>
                <a:chExt cx="2539682" cy="4043803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0142" y="529141"/>
                  <a:ext cx="2539682" cy="2539682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0142" y="2033262"/>
                  <a:ext cx="2539682" cy="2539682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/>
              <p:cNvSpPr txBox="1"/>
              <p:nvPr/>
            </p:nvSpPr>
            <p:spPr>
              <a:xfrm>
                <a:off x="6423975" y="552574"/>
                <a:ext cx="1725152" cy="462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BRANCH 1</a:t>
                </a:r>
                <a:endParaRPr lang="en-US" sz="2800" b="1" dirty="0"/>
              </a:p>
            </p:txBody>
          </p:sp>
        </p:grp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94" y="5797498"/>
            <a:ext cx="1124034" cy="98228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grpSp>
        <p:nvGrpSpPr>
          <p:cNvPr id="6" name="Group 5"/>
          <p:cNvGrpSpPr/>
          <p:nvPr/>
        </p:nvGrpSpPr>
        <p:grpSpPr>
          <a:xfrm>
            <a:off x="892089" y="756957"/>
            <a:ext cx="2539682" cy="5370155"/>
            <a:chOff x="910142" y="529141"/>
            <a:chExt cx="2539682" cy="40438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142" y="529141"/>
              <a:ext cx="2539682" cy="253968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142" y="2033262"/>
              <a:ext cx="2539682" cy="2539682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442983" y="62123"/>
            <a:ext cx="1437894" cy="694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MASTER</a:t>
            </a:r>
            <a:endParaRPr lang="en-US" sz="2800" b="1" dirty="0"/>
          </a:p>
        </p:txBody>
      </p:sp>
      <p:sp>
        <p:nvSpPr>
          <p:cNvPr id="18" name="Rectangle 17"/>
          <p:cNvSpPr/>
          <p:nvPr/>
        </p:nvSpPr>
        <p:spPr>
          <a:xfrm>
            <a:off x="3702881" y="5127322"/>
            <a:ext cx="5083309" cy="516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Let </a:t>
            </a:r>
            <a:r>
              <a:rPr lang="en-US" b="1" dirty="0" smtClean="0">
                <a:solidFill>
                  <a:srgbClr val="FF0000"/>
                </a:solidFill>
              </a:rPr>
              <a:t>red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en-US" b="1" dirty="0" smtClean="0">
                <a:solidFill>
                  <a:srgbClr val="00B050"/>
                </a:solidFill>
              </a:rPr>
              <a:t>green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blue</a:t>
            </a:r>
            <a:r>
              <a:rPr lang="en-US" b="1" dirty="0" smtClean="0">
                <a:solidFill>
                  <a:schemeClr val="tx1"/>
                </a:solidFill>
              </a:rPr>
              <a:t> and </a:t>
            </a:r>
            <a:r>
              <a:rPr lang="en-US" b="1" dirty="0" smtClean="0">
                <a:solidFill>
                  <a:srgbClr val="FFCC00"/>
                </a:solidFill>
              </a:rPr>
              <a:t>yellow</a:t>
            </a:r>
            <a:r>
              <a:rPr lang="en-US" b="1" dirty="0" smtClean="0">
                <a:solidFill>
                  <a:schemeClr val="tx1"/>
                </a:solidFill>
              </a:rPr>
              <a:t> be 4 java files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3616" y="1233979"/>
            <a:ext cx="3341838" cy="15204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tx1"/>
                </a:solidFill>
              </a:rPr>
              <a:t>g</a:t>
            </a:r>
            <a:r>
              <a:rPr lang="en-US" sz="4000" b="1" dirty="0" err="1" smtClean="0">
                <a:solidFill>
                  <a:schemeClr val="tx1"/>
                </a:solidFill>
              </a:rPr>
              <a:t>it</a:t>
            </a:r>
            <a:r>
              <a:rPr lang="en-US" sz="4000" b="1" dirty="0" smtClean="0">
                <a:solidFill>
                  <a:schemeClr val="tx1"/>
                </a:solidFill>
              </a:rPr>
              <a:t> merge</a:t>
            </a:r>
            <a:endParaRPr lang="en-US" sz="4000" b="1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017546" y="217392"/>
            <a:ext cx="2539682" cy="5168348"/>
            <a:chOff x="5464307" y="62123"/>
            <a:chExt cx="2539682" cy="5168348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131" y="3960238"/>
              <a:ext cx="1124034" cy="982284"/>
            </a:xfrm>
            <a:prstGeom prst="rect">
              <a:avLst/>
            </a:prstGeom>
            <a:solidFill>
              <a:srgbClr val="FFCC00"/>
            </a:solidFill>
          </p:spPr>
        </p:pic>
        <p:grpSp>
          <p:nvGrpSpPr>
            <p:cNvPr id="34" name="Group 33"/>
            <p:cNvGrpSpPr/>
            <p:nvPr/>
          </p:nvGrpSpPr>
          <p:grpSpPr>
            <a:xfrm>
              <a:off x="5464307" y="62123"/>
              <a:ext cx="2539682" cy="5168348"/>
              <a:chOff x="5850124" y="-6954"/>
              <a:chExt cx="2539682" cy="5168348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6517537" y="1586025"/>
                <a:ext cx="1125349" cy="2165393"/>
                <a:chOff x="6517537" y="1665537"/>
                <a:chExt cx="1125349" cy="2165393"/>
              </a:xfrm>
            </p:grpSpPr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7537" y="1665537"/>
                  <a:ext cx="1125349" cy="982283"/>
                </a:xfrm>
                <a:prstGeom prst="rect">
                  <a:avLst/>
                </a:prstGeom>
                <a:solidFill>
                  <a:srgbClr val="FF0000"/>
                </a:solidFill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8852" y="2872166"/>
                  <a:ext cx="1124034" cy="958764"/>
                </a:xfrm>
                <a:prstGeom prst="rect">
                  <a:avLst/>
                </a:prstGeom>
                <a:solidFill>
                  <a:srgbClr val="00B050"/>
                </a:solidFill>
              </p:spPr>
            </p:pic>
          </p:grpSp>
          <p:grpSp>
            <p:nvGrpSpPr>
              <p:cNvPr id="36" name="Group 35"/>
              <p:cNvGrpSpPr/>
              <p:nvPr/>
            </p:nvGrpSpPr>
            <p:grpSpPr>
              <a:xfrm>
                <a:off x="5850124" y="-6954"/>
                <a:ext cx="2539682" cy="5168348"/>
                <a:chOff x="5873081" y="552574"/>
                <a:chExt cx="2539682" cy="4567023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5873081" y="1075794"/>
                  <a:ext cx="2539682" cy="4043803"/>
                  <a:chOff x="910142" y="529141"/>
                  <a:chExt cx="2539682" cy="4043803"/>
                </a:xfrm>
              </p:grpSpPr>
              <p:pic>
                <p:nvPicPr>
                  <p:cNvPr id="39" name="Picture 38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0142" y="529141"/>
                    <a:ext cx="2539682" cy="2539681"/>
                  </a:xfrm>
                  <a:prstGeom prst="rect">
                    <a:avLst/>
                  </a:prstGeom>
                </p:spPr>
              </p:pic>
              <p:pic>
                <p:nvPicPr>
                  <p:cNvPr id="40" name="Picture 39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0142" y="2033262"/>
                    <a:ext cx="2539682" cy="253968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8" name="TextBox 37"/>
                <p:cNvSpPr txBox="1"/>
                <p:nvPr/>
              </p:nvSpPr>
              <p:spPr>
                <a:xfrm>
                  <a:off x="6423975" y="552574"/>
                  <a:ext cx="1725152" cy="4623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 smtClean="0"/>
                    <a:t>BRANCH 1</a:t>
                  </a:r>
                  <a:endParaRPr lang="en-US" sz="2800" b="1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4223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00023 L -0.05117 -0.00023 C -0.07409 -0.00023 -0.10208 -0.16227 -0.10208 -0.29329 L -0.10208 -0.5865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-29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-0.11094 -3.7037E-6 C -0.16068 -3.7037E-6 -0.22175 -0.12037 -0.22175 -0.21759 L -0.22175 -0.43495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94" y="-2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-0.16914 1.85185E-6 C -0.24492 1.85185E-6 -0.33815 -0.07431 -0.33815 -0.13449 L -0.33815 -0.26759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14" y="-1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0.10938 -3.7037E-6 C 0.15833 -3.7037E-6 0.21875 -0.07083 0.21875 -0.12824 L 0.21875 -0.25532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38" y="-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81481E-6 L -0.6612 -0.0013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60" y="-6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296" y="198783"/>
            <a:ext cx="5625548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MERGE CONFLICT</a:t>
            </a:r>
            <a:endParaRPr lang="en-US" sz="4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78296" y="2067339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78296" y="1391478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MASTER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51374" y="1391477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BRANCH 1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51374" y="2067338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7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296" y="198783"/>
            <a:ext cx="5625548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MERGE CONFLICT</a:t>
            </a:r>
            <a:endParaRPr lang="en-US" sz="4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78296" y="2067339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78296" y="1391478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MASTER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51374" y="1391477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BRANCH 1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51374" y="2067338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44750" y="2060711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437322" y="4909930"/>
            <a:ext cx="4035287" cy="12125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NO CHANGE IN MASTER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6243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111E-6 L -0.53815 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296" y="198783"/>
            <a:ext cx="5625548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MERGE CONFLICT</a:t>
            </a:r>
            <a:endParaRPr lang="en-US" sz="4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78296" y="2067339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78296" y="1391478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MASTER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51374" y="1391477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BRANCH 1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51374" y="2067338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8296" y="2067339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1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81481E-6 L 0.53893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9" grpId="0"/>
      <p:bldP spid="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296" y="198783"/>
            <a:ext cx="5625548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MERGE CONFLICT</a:t>
            </a:r>
            <a:endParaRPr lang="en-US" sz="4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78296" y="2067339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dirty="0" smtClean="0"/>
              <a:t>float(num1</a:t>
            </a:r>
            <a:r>
              <a:rPr lang="en-US" dirty="0"/>
              <a:t>) + </a:t>
            </a:r>
            <a:r>
              <a:rPr lang="en-US" dirty="0" smtClean="0"/>
              <a:t>float(num2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78296" y="1391478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MASTER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51374" y="1391477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BRANCH 1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51374" y="2067337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88234" y="5179431"/>
            <a:ext cx="4035287" cy="12125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THE IS CHANGE IN MASTER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78296" y="2067337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44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296" y="198783"/>
            <a:ext cx="5625548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MERGE CONFLICT</a:t>
            </a:r>
            <a:endParaRPr lang="en-US" sz="4000" b="1" dirty="0"/>
          </a:p>
        </p:txBody>
      </p:sp>
      <p:sp>
        <p:nvSpPr>
          <p:cNvPr id="28" name="Rectangle 27"/>
          <p:cNvSpPr/>
          <p:nvPr/>
        </p:nvSpPr>
        <p:spPr>
          <a:xfrm>
            <a:off x="278296" y="1391478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MASTER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51374" y="1391477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BRANCH 1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51374" y="2067337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88234" y="5179431"/>
            <a:ext cx="4035287" cy="12125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THE IS CHANGE IN MASTER AFTER BRANCH CREATION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88234" y="2067336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51373" y="2067335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8296" y="2066507"/>
            <a:ext cx="369222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</a:t>
            </a:r>
            <a:r>
              <a:rPr lang="en-US" b="1" dirty="0">
                <a:solidFill>
                  <a:srgbClr val="FF0000"/>
                </a:solidFill>
              </a:rPr>
              <a:t>1st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81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-4.81481E-6 L -0.53919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Callout 6"/>
          <p:cNvSpPr/>
          <p:nvPr/>
        </p:nvSpPr>
        <p:spPr>
          <a:xfrm>
            <a:off x="887506" y="-44829"/>
            <a:ext cx="3899648" cy="1936376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 want 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“Vote Now” Button below the image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0" y="636494"/>
            <a:ext cx="1597398" cy="2904565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9628209" y="2223251"/>
            <a:ext cx="2438400" cy="1317808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Sure </a:t>
            </a:r>
            <a:endParaRPr lang="en-US" sz="2800" b="1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861176" y="3541059"/>
            <a:ext cx="2330824" cy="3316941"/>
            <a:chOff x="9861176" y="3541059"/>
            <a:chExt cx="2330824" cy="331694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1176" y="3541059"/>
              <a:ext cx="2330824" cy="331694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319833" y="6042212"/>
              <a:ext cx="1305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DEVELOPER</a:t>
              </a:r>
              <a:endParaRPr lang="en-US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380566" y="1506826"/>
            <a:ext cx="7993608" cy="5351174"/>
            <a:chOff x="1380565" y="1506826"/>
            <a:chExt cx="8803341" cy="535117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565" y="2160491"/>
              <a:ext cx="8803341" cy="469750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447808" y="1506826"/>
              <a:ext cx="248777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/>
                <a:t>WEBSITE</a:t>
              </a:r>
              <a:endParaRPr lang="en-US" sz="4400" b="1" dirty="0"/>
            </a:p>
          </p:txBody>
        </p:sp>
      </p:grpSp>
      <p:sp>
        <p:nvSpPr>
          <p:cNvPr id="14" name="Cloud 13"/>
          <p:cNvSpPr/>
          <p:nvPr/>
        </p:nvSpPr>
        <p:spPr>
          <a:xfrm>
            <a:off x="6424635" y="0"/>
            <a:ext cx="5201133" cy="1891546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ONCE UPON A TIME THERE WAS 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5" name="Notched Right Arrow 14"/>
          <p:cNvSpPr/>
          <p:nvPr/>
        </p:nvSpPr>
        <p:spPr>
          <a:xfrm>
            <a:off x="887506" y="3675529"/>
            <a:ext cx="1461247" cy="770965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296" y="198783"/>
            <a:ext cx="6122504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MERGE CONFLICT - </a:t>
            </a:r>
            <a:r>
              <a:rPr lang="en-US" sz="4000" b="1" dirty="0"/>
              <a:t>REBASE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8296" y="1391478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MASTER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51374" y="1391477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BRANCH 1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51374" y="2067337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88234" y="5179431"/>
            <a:ext cx="4035287" cy="12125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THE IS CHANGE IN MASTER AFTER BRANCH CREATION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88234" y="2067336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51374" y="2067335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dirty="0"/>
              <a:t>(num1) +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dirty="0"/>
              <a:t>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0976" y="2074596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7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208 L 0.53815 -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66" y="9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295" y="198783"/>
            <a:ext cx="6573077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MERGE CONFLICT - REBASE</a:t>
            </a:r>
            <a:endParaRPr lang="en-US" sz="4000" b="1" dirty="0"/>
          </a:p>
        </p:txBody>
      </p:sp>
      <p:sp>
        <p:nvSpPr>
          <p:cNvPr id="28" name="Rectangle 27"/>
          <p:cNvSpPr/>
          <p:nvPr/>
        </p:nvSpPr>
        <p:spPr>
          <a:xfrm>
            <a:off x="278296" y="1391478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MASTER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51374" y="1391477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BRANCH 1</a:t>
            </a:r>
            <a:endParaRPr lang="en-US" b="1" dirty="0"/>
          </a:p>
        </p:txBody>
      </p:sp>
      <p:sp>
        <p:nvSpPr>
          <p:cNvPr id="2" name="Oval 1"/>
          <p:cNvSpPr/>
          <p:nvPr/>
        </p:nvSpPr>
        <p:spPr>
          <a:xfrm>
            <a:off x="288234" y="5179431"/>
            <a:ext cx="4035287" cy="12125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THE IS CHANGE IN MASTER AFTER BRANCH CREATION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88234" y="2067336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51374" y="2067336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dirty="0"/>
              <a:t>(num1) +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dirty="0"/>
              <a:t>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51373" y="2067336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dirty="0"/>
              <a:t>(num1) +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dirty="0"/>
              <a:t>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0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00208 L -0.53828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4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92810" y="2078354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78295" y="198783"/>
            <a:ext cx="8198047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MERGE CONFLICT DURING - </a:t>
            </a:r>
            <a:r>
              <a:rPr lang="en-US" sz="4000" b="1" dirty="0"/>
              <a:t>REBASE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8296" y="1391478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MASTER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51374" y="1391477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BRANCH 1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51374" y="2078353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88234" y="5179431"/>
            <a:ext cx="4035287" cy="12125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THE IS CHANGE IN MASTER AFTER BRANCH CREATION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92810" y="2070334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8234" y="2078353"/>
            <a:ext cx="338323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</a:t>
            </a:r>
            <a:r>
              <a:rPr lang="en-US" b="1" dirty="0" smtClean="0">
                <a:solidFill>
                  <a:srgbClr val="FF0000"/>
                </a:solidFill>
              </a:rPr>
              <a:t>Numset1</a:t>
            </a:r>
            <a:r>
              <a:rPr lang="en-US" dirty="0" smtClean="0"/>
              <a:t>: </a:t>
            </a:r>
            <a:r>
              <a:rPr lang="en-US" dirty="0"/>
              <a:t>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Numset2</a:t>
            </a:r>
            <a:r>
              <a:rPr lang="en-US" dirty="0" smtClean="0"/>
              <a:t>: </a:t>
            </a:r>
            <a:r>
              <a:rPr lang="en-US" dirty="0"/>
              <a:t>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51375" y="2070333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7324" y="2071858"/>
            <a:ext cx="338323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</a:t>
            </a:r>
            <a:r>
              <a:rPr lang="en-US" b="1" dirty="0" smtClean="0">
                <a:solidFill>
                  <a:srgbClr val="FF0000"/>
                </a:solidFill>
              </a:rPr>
              <a:t>Numset1</a:t>
            </a:r>
            <a:r>
              <a:rPr lang="en-US" dirty="0" smtClean="0"/>
              <a:t>: </a:t>
            </a:r>
            <a:r>
              <a:rPr lang="en-US" dirty="0"/>
              <a:t>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Numset2</a:t>
            </a:r>
            <a:r>
              <a:rPr lang="en-US" dirty="0" smtClean="0"/>
              <a:t>: </a:t>
            </a:r>
            <a:r>
              <a:rPr lang="en-US" dirty="0"/>
              <a:t>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9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22222E-6 L 0.5375 -0.006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75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0.00625 L 0.53724 -0.0025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79" y="-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2" grpId="0"/>
      <p:bldP spid="52" grpId="1"/>
      <p:bldP spid="10" grpId="0"/>
      <p:bldP spid="10" grpId="1"/>
      <p:bldP spid="11" grpId="0"/>
      <p:bldP spid="11" grpId="1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296" y="198783"/>
            <a:ext cx="6122504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MERGE CONFLICT - </a:t>
            </a:r>
            <a:r>
              <a:rPr lang="en-US" sz="4000" b="1" dirty="0"/>
              <a:t>REBASE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8296" y="1391478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MASTER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51374" y="1391477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BRANCH 1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51374" y="2067337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88234" y="5179431"/>
            <a:ext cx="4035287" cy="12125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THE IS CHANGE IN MASTER AFTER BRANCH CREATION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88234" y="2067336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51374" y="2067335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dirty="0"/>
              <a:t>(num1) +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dirty="0"/>
              <a:t>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0976" y="2074596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7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208 L 0.53815 -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66" y="9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697" y="4845464"/>
            <a:ext cx="1124034" cy="98228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100" y="5792692"/>
            <a:ext cx="1124034" cy="982284"/>
          </a:xfrm>
          <a:prstGeom prst="rect">
            <a:avLst/>
          </a:prstGeom>
          <a:solidFill>
            <a:srgbClr val="FFCC00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097" y="5797498"/>
            <a:ext cx="1125349" cy="982283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403" y="5804452"/>
            <a:ext cx="1124034" cy="958764"/>
          </a:xfrm>
          <a:prstGeom prst="rect">
            <a:avLst/>
          </a:prstGeom>
          <a:solidFill>
            <a:srgbClr val="00B050"/>
          </a:solidFill>
        </p:spPr>
      </p:pic>
      <p:grpSp>
        <p:nvGrpSpPr>
          <p:cNvPr id="22" name="Group 21"/>
          <p:cNvGrpSpPr/>
          <p:nvPr/>
        </p:nvGrpSpPr>
        <p:grpSpPr>
          <a:xfrm>
            <a:off x="8786190" y="217392"/>
            <a:ext cx="2539682" cy="5984351"/>
            <a:chOff x="5752505" y="-6954"/>
            <a:chExt cx="2539682" cy="5233616"/>
          </a:xfrm>
        </p:grpSpPr>
        <p:grpSp>
          <p:nvGrpSpPr>
            <p:cNvPr id="21" name="Group 20"/>
            <p:cNvGrpSpPr/>
            <p:nvPr/>
          </p:nvGrpSpPr>
          <p:grpSpPr>
            <a:xfrm>
              <a:off x="6517537" y="1116772"/>
              <a:ext cx="1125349" cy="2048155"/>
              <a:chOff x="6517537" y="1196284"/>
              <a:chExt cx="1125349" cy="2048155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7537" y="1196284"/>
                <a:ext cx="1125349" cy="982283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7537" y="2285675"/>
                <a:ext cx="1124034" cy="958764"/>
              </a:xfrm>
              <a:prstGeom prst="rect">
                <a:avLst/>
              </a:prstGeom>
              <a:solidFill>
                <a:srgbClr val="00B050"/>
              </a:solidFill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5752505" y="-6954"/>
              <a:ext cx="2539682" cy="5233616"/>
              <a:chOff x="5775462" y="552574"/>
              <a:chExt cx="2539682" cy="4624697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775462" y="1083034"/>
                <a:ext cx="2539682" cy="4094237"/>
                <a:chOff x="812523" y="536381"/>
                <a:chExt cx="2539682" cy="4094237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523" y="536381"/>
                  <a:ext cx="2539682" cy="2539682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523" y="2090936"/>
                  <a:ext cx="2539682" cy="2539682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/>
              <p:cNvSpPr txBox="1"/>
              <p:nvPr/>
            </p:nvSpPr>
            <p:spPr>
              <a:xfrm>
                <a:off x="6423975" y="552574"/>
                <a:ext cx="1725152" cy="462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BRANCH 1</a:t>
                </a:r>
                <a:endParaRPr lang="en-US" sz="2800" b="1" dirty="0"/>
              </a:p>
            </p:txBody>
          </p:sp>
        </p:grp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94" y="5797498"/>
            <a:ext cx="1124034" cy="98228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grpSp>
        <p:nvGrpSpPr>
          <p:cNvPr id="6" name="Group 5"/>
          <p:cNvGrpSpPr/>
          <p:nvPr/>
        </p:nvGrpSpPr>
        <p:grpSpPr>
          <a:xfrm>
            <a:off x="978990" y="661628"/>
            <a:ext cx="2539682" cy="5370155"/>
            <a:chOff x="910142" y="529141"/>
            <a:chExt cx="2539682" cy="40438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142" y="529141"/>
              <a:ext cx="2539682" cy="253968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142" y="2033262"/>
              <a:ext cx="2539682" cy="2539682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442983" y="62123"/>
            <a:ext cx="1437894" cy="694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MASTER</a:t>
            </a:r>
            <a:endParaRPr lang="en-US" sz="2800" b="1" dirty="0"/>
          </a:p>
        </p:txBody>
      </p:sp>
      <p:sp>
        <p:nvSpPr>
          <p:cNvPr id="18" name="Rectangle 17"/>
          <p:cNvSpPr/>
          <p:nvPr/>
        </p:nvSpPr>
        <p:spPr>
          <a:xfrm>
            <a:off x="3702881" y="5127322"/>
            <a:ext cx="5083309" cy="516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Let </a:t>
            </a:r>
            <a:r>
              <a:rPr lang="en-US" b="1" dirty="0" smtClean="0">
                <a:solidFill>
                  <a:srgbClr val="FF0000"/>
                </a:solidFill>
              </a:rPr>
              <a:t>red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en-US" b="1" dirty="0" smtClean="0">
                <a:solidFill>
                  <a:srgbClr val="00B050"/>
                </a:solidFill>
              </a:rPr>
              <a:t>green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blue</a:t>
            </a:r>
            <a:r>
              <a:rPr lang="en-US" b="1" dirty="0" smtClean="0">
                <a:solidFill>
                  <a:schemeClr val="tx1"/>
                </a:solidFill>
              </a:rPr>
              <a:t> and </a:t>
            </a:r>
            <a:r>
              <a:rPr lang="en-US" b="1" dirty="0" smtClean="0">
                <a:solidFill>
                  <a:srgbClr val="FFCC00"/>
                </a:solidFill>
              </a:rPr>
              <a:t>yellow</a:t>
            </a:r>
            <a:r>
              <a:rPr lang="en-US" b="1" dirty="0" smtClean="0">
                <a:solidFill>
                  <a:schemeClr val="tx1"/>
                </a:solidFill>
              </a:rPr>
              <a:t> be 4 java files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3616" y="1233979"/>
            <a:ext cx="3341838" cy="15204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tx1"/>
                </a:solidFill>
              </a:rPr>
              <a:t>g</a:t>
            </a:r>
            <a:r>
              <a:rPr lang="en-US" sz="4000" b="1" dirty="0" err="1" smtClean="0">
                <a:solidFill>
                  <a:schemeClr val="tx1"/>
                </a:solidFill>
              </a:rPr>
              <a:t>it</a:t>
            </a:r>
            <a:r>
              <a:rPr lang="en-US" sz="4000" b="1" dirty="0" smtClean="0">
                <a:solidFill>
                  <a:schemeClr val="tx1"/>
                </a:solidFill>
              </a:rPr>
              <a:t> rebase</a:t>
            </a:r>
            <a:endParaRPr lang="en-US" sz="4000" b="1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85322" y="650794"/>
            <a:ext cx="2539682" cy="5370155"/>
            <a:chOff x="3612749" y="395746"/>
            <a:chExt cx="2539682" cy="5370155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915" y="1463820"/>
              <a:ext cx="1125349" cy="982283"/>
            </a:xfrm>
            <a:prstGeom prst="rect">
              <a:avLst/>
            </a:prstGeom>
            <a:solidFill>
              <a:srgbClr val="FF0000"/>
            </a:solidFill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915" y="2571308"/>
              <a:ext cx="1124034" cy="958764"/>
            </a:xfrm>
            <a:prstGeom prst="rect">
              <a:avLst/>
            </a:prstGeom>
            <a:solidFill>
              <a:srgbClr val="00B050"/>
            </a:solidFill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491" y="3784883"/>
              <a:ext cx="1124034" cy="98228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</p:pic>
        <p:grpSp>
          <p:nvGrpSpPr>
            <p:cNvPr id="47" name="Group 46"/>
            <p:cNvGrpSpPr/>
            <p:nvPr/>
          </p:nvGrpSpPr>
          <p:grpSpPr>
            <a:xfrm>
              <a:off x="3612749" y="395746"/>
              <a:ext cx="2539682" cy="5370155"/>
              <a:chOff x="910142" y="529141"/>
              <a:chExt cx="2539682" cy="4043803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142" y="529141"/>
                <a:ext cx="2539682" cy="253968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142" y="2033262"/>
                <a:ext cx="2539682" cy="253968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5178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00023 L -0.05117 -0.00023 C -0.07409 -0.00023 -0.10208 -0.16227 -0.10208 -0.29329 L -0.10208 -0.5865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-29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-0.11094 -3.7037E-6 C -0.16068 -3.7037E-6 -0.22175 -0.12037 -0.22175 -0.21759 L -0.22175 -0.43495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94" y="-2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-0.16914 1.85185E-6 C -0.24492 1.85185E-6 -0.33815 -0.07431 -0.33815 -0.13449 L -0.33815 -0.26759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14" y="-1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0.09792 -3.7037E-6 C 0.1418 -3.7037E-6 0.19596 -0.07801 0.19596 -0.1412 L 0.19596 -0.28078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-1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6414 0.0303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70" y="150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8" y="1465943"/>
            <a:ext cx="10058400" cy="478623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2132"/>
          </a:xfrm>
        </p:spPr>
        <p:txBody>
          <a:bodyPr/>
          <a:lstStyle/>
          <a:p>
            <a:r>
              <a:rPr lang="en-US" dirty="0" smtClean="0"/>
              <a:t>Computer understands only 0’s and 1’s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7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57629" y="2166795"/>
            <a:ext cx="180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excel-</a:t>
            </a:r>
            <a:r>
              <a:rPr lang="en-US" b="1" dirty="0" err="1" smtClean="0"/>
              <a:t>utils</a:t>
            </a:r>
            <a:r>
              <a:rPr lang="en-US" b="1" dirty="0" smtClean="0"/>
              <a:t> jar file</a:t>
            </a:r>
            <a:endParaRPr lang="en-US" b="1" dirty="0"/>
          </a:p>
        </p:txBody>
      </p:sp>
      <p:sp>
        <p:nvSpPr>
          <p:cNvPr id="30" name="Oval Callout 29"/>
          <p:cNvSpPr/>
          <p:nvPr/>
        </p:nvSpPr>
        <p:spPr>
          <a:xfrm>
            <a:off x="181675" y="129022"/>
            <a:ext cx="3960718" cy="1621414"/>
          </a:xfrm>
          <a:prstGeom prst="wedgeEllipse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Create a java jar which generated excel like this. Jar name should be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excel-utils.jar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729" y="219349"/>
            <a:ext cx="5810250" cy="2102065"/>
          </a:xfrm>
          <a:prstGeom prst="rect">
            <a:avLst/>
          </a:prstGeom>
        </p:spPr>
      </p:pic>
      <p:sp>
        <p:nvSpPr>
          <p:cNvPr id="33" name="Cloud 32"/>
          <p:cNvSpPr/>
          <p:nvPr/>
        </p:nvSpPr>
        <p:spPr>
          <a:xfrm>
            <a:off x="4377036" y="129022"/>
            <a:ext cx="4768103" cy="1929156"/>
          </a:xfrm>
          <a:prstGeom prst="cloud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To Create excel-utils.jar 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I need some libraries 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poi.jar</a:t>
            </a:r>
            <a:r>
              <a:rPr lang="en-US" sz="2000" b="1" dirty="0" smtClean="0">
                <a:solidFill>
                  <a:schemeClr val="tx1"/>
                </a:solidFill>
              </a:rPr>
              <a:t> and </a:t>
            </a:r>
            <a:r>
              <a:rPr lang="en-US" sz="2000" b="1" dirty="0" smtClean="0">
                <a:solidFill>
                  <a:srgbClr val="FF0000"/>
                </a:solidFill>
              </a:rPr>
              <a:t>poi-ooxml.jar and more.. jars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5" y="2749146"/>
            <a:ext cx="3557219" cy="3746032"/>
          </a:xfrm>
          <a:prstGeom prst="rect">
            <a:avLst/>
          </a:prstGeom>
        </p:spPr>
      </p:pic>
      <p:sp>
        <p:nvSpPr>
          <p:cNvPr id="3" name="Cloud 2"/>
          <p:cNvSpPr/>
          <p:nvPr/>
        </p:nvSpPr>
        <p:spPr>
          <a:xfrm>
            <a:off x="3405528" y="4272597"/>
            <a:ext cx="8934450" cy="857383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Put the jars in class path so the java programs can use them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805744" y="2974790"/>
            <a:ext cx="8134019" cy="1284740"/>
            <a:chOff x="3738894" y="4250570"/>
            <a:chExt cx="8005431" cy="1284740"/>
          </a:xfrm>
        </p:grpSpPr>
        <p:sp>
          <p:nvSpPr>
            <p:cNvPr id="34" name="Cloud 33"/>
            <p:cNvSpPr/>
            <p:nvPr/>
          </p:nvSpPr>
          <p:spPr>
            <a:xfrm>
              <a:off x="3738894" y="4250570"/>
              <a:ext cx="8005431" cy="1284740"/>
            </a:xfrm>
            <a:prstGeom prst="clou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chemeClr val="tx1"/>
                  </a:solidFill>
                </a:rPr>
                <a:t>Download Dependent Jars dependents Manually</a:t>
              </a:r>
            </a:p>
            <a:p>
              <a:r>
                <a:rPr lang="en-US" b="1" dirty="0" smtClean="0">
                  <a:solidFill>
                    <a:schemeClr val="tx1"/>
                  </a:solidFill>
                </a:rPr>
                <a:t>Example: Download </a:t>
              </a:r>
              <a:r>
                <a:rPr lang="en-US" b="1" dirty="0" smtClean="0">
                  <a:solidFill>
                    <a:srgbClr val="FF0000"/>
                  </a:solidFill>
                </a:rPr>
                <a:t>poi.jar</a:t>
              </a:r>
              <a:r>
                <a:rPr lang="en-US" b="1" dirty="0" smtClean="0">
                  <a:solidFill>
                    <a:schemeClr val="tx1"/>
                  </a:solidFill>
                </a:rPr>
                <a:t> dependents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787554" y="4310889"/>
              <a:ext cx="788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log.jar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787553" y="4680221"/>
              <a:ext cx="833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abc.jar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738893" y="2052804"/>
            <a:ext cx="8126487" cy="906553"/>
            <a:chOff x="3617838" y="3236822"/>
            <a:chExt cx="8126487" cy="906553"/>
          </a:xfrm>
        </p:grpSpPr>
        <p:sp>
          <p:nvSpPr>
            <p:cNvPr id="42" name="Cloud 41"/>
            <p:cNvSpPr/>
            <p:nvPr/>
          </p:nvSpPr>
          <p:spPr>
            <a:xfrm>
              <a:off x="3617838" y="3285992"/>
              <a:ext cx="8126487" cy="857383"/>
            </a:xfrm>
            <a:prstGeom prst="clou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chemeClr val="tx1"/>
                  </a:solidFill>
                </a:rPr>
                <a:t>Download dependent Jars Manually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9456437" y="3236822"/>
              <a:ext cx="1465658" cy="738664"/>
              <a:chOff x="9456437" y="3236822"/>
              <a:chExt cx="1465658" cy="738664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9787554" y="3236822"/>
                <a:ext cx="8034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p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oi.jar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456437" y="3606154"/>
                <a:ext cx="1465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p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oi-ooxml.jar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47" name="Cloud 46"/>
          <p:cNvSpPr/>
          <p:nvPr/>
        </p:nvSpPr>
        <p:spPr>
          <a:xfrm>
            <a:off x="3405528" y="5144078"/>
            <a:ext cx="8934450" cy="857383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Manually package them to jar or war and manually archive them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Cloud 47"/>
          <p:cNvSpPr/>
          <p:nvPr/>
        </p:nvSpPr>
        <p:spPr>
          <a:xfrm>
            <a:off x="3218629" y="6024056"/>
            <a:ext cx="8934450" cy="857383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And many more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2485"/>
            <a:ext cx="3302000" cy="392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5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3" grpId="0" animBg="1"/>
      <p:bldP spid="3" grpId="0" animBg="1"/>
      <p:bldP spid="3" grpId="1" animBg="1"/>
      <p:bldP spid="3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0" y="0"/>
            <a:ext cx="10515600" cy="1325563"/>
          </a:xfrm>
        </p:spPr>
        <p:txBody>
          <a:bodyPr/>
          <a:lstStyle/>
          <a:p>
            <a:r>
              <a:rPr lang="en-US" dirty="0" smtClean="0"/>
              <a:t>What we will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03371" y="1204687"/>
            <a:ext cx="2674257" cy="116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A MAVEN BUILD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933542" y="1204687"/>
            <a:ext cx="2674257" cy="116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 PHASES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933542" y="3570516"/>
            <a:ext cx="2674257" cy="116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INSTALL PHASE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53014" y="3584804"/>
            <a:ext cx="3813629" cy="116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 ARTIFACT IN REMOTE REPO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199" y="1211831"/>
            <a:ext cx="3283858" cy="116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A MAVEN JAVA PROJECT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4194629" y="1567543"/>
            <a:ext cx="965200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935684" y="1584439"/>
            <a:ext cx="965200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5400000">
            <a:off x="9788070" y="2766107"/>
            <a:ext cx="965200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7367812" y="3904344"/>
            <a:ext cx="1400629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5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60612" y="2097517"/>
            <a:ext cx="3908611" cy="1846728"/>
            <a:chOff x="663388" y="2151529"/>
            <a:chExt cx="3908611" cy="2510118"/>
          </a:xfrm>
        </p:grpSpPr>
        <p:sp>
          <p:nvSpPr>
            <p:cNvPr id="6" name="Rectangle 5"/>
            <p:cNvSpPr/>
            <p:nvPr/>
          </p:nvSpPr>
          <p:spPr>
            <a:xfrm>
              <a:off x="663388" y="2151529"/>
              <a:ext cx="3711388" cy="25101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869576" y="2312891"/>
              <a:ext cx="3702423" cy="2196352"/>
              <a:chOff x="869576" y="2312891"/>
              <a:chExt cx="3702423" cy="219635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272988" y="2312891"/>
                <a:ext cx="3299011" cy="35859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groupID</a:t>
                </a:r>
                <a:endParaRPr lang="en-US" b="1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72988" y="2788022"/>
                <a:ext cx="3299011" cy="34962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artifactID</a:t>
                </a:r>
                <a:endParaRPr lang="en-US" b="1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272988" y="3245217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version</a:t>
                </a:r>
                <a:endParaRPr lang="en-US" b="1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69576" y="4096863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Dependencies</a:t>
                </a:r>
                <a:endParaRPr lang="en-US" b="1" dirty="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365811" y="4923944"/>
            <a:ext cx="3160339" cy="1876771"/>
            <a:chOff x="6463553" y="4927441"/>
            <a:chExt cx="3908611" cy="1876771"/>
          </a:xfrm>
        </p:grpSpPr>
        <p:sp>
          <p:nvSpPr>
            <p:cNvPr id="15" name="Rectangle 14"/>
            <p:cNvSpPr/>
            <p:nvPr/>
          </p:nvSpPr>
          <p:spPr>
            <a:xfrm>
              <a:off x="6463553" y="4927441"/>
              <a:ext cx="3711388" cy="187677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6669741" y="5048089"/>
              <a:ext cx="3702423" cy="1642174"/>
              <a:chOff x="869576" y="2312891"/>
              <a:chExt cx="3702423" cy="219635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272988" y="2312891"/>
                <a:ext cx="3299011" cy="35859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groupID</a:t>
                </a:r>
                <a:endParaRPr lang="en-US" b="1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272988" y="2788022"/>
                <a:ext cx="3299011" cy="34962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artifactID</a:t>
                </a:r>
                <a:endParaRPr lang="en-US" b="1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272988" y="3245217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version</a:t>
                </a:r>
                <a:endParaRPr lang="en-US" b="1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869576" y="4096863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Dependencies</a:t>
                </a:r>
                <a:endParaRPr lang="en-US" b="1" dirty="0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55156" y="4911806"/>
            <a:ext cx="3199482" cy="1861519"/>
            <a:chOff x="860612" y="4927442"/>
            <a:chExt cx="3908611" cy="1861519"/>
          </a:xfrm>
        </p:grpSpPr>
        <p:sp>
          <p:nvSpPr>
            <p:cNvPr id="22" name="Rectangle 21"/>
            <p:cNvSpPr/>
            <p:nvPr/>
          </p:nvSpPr>
          <p:spPr>
            <a:xfrm>
              <a:off x="860612" y="4927442"/>
              <a:ext cx="3711388" cy="186151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066800" y="5047109"/>
              <a:ext cx="3702423" cy="1628828"/>
              <a:chOff x="869576" y="2312891"/>
              <a:chExt cx="3702423" cy="2196352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1272988" y="2312891"/>
                <a:ext cx="3299011" cy="35859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groupID</a:t>
                </a:r>
                <a:endParaRPr lang="en-US" b="1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272988" y="2788022"/>
                <a:ext cx="3299011" cy="34962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artifactID</a:t>
                </a:r>
                <a:endParaRPr lang="en-US" b="1" dirty="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272988" y="3245217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version</a:t>
                </a:r>
                <a:endParaRPr lang="en-US" b="1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869576" y="4096863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Dependencies</a:t>
                </a:r>
                <a:endParaRPr lang="en-US" b="1" dirty="0"/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770965" y="1750436"/>
            <a:ext cx="180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excel-</a:t>
            </a:r>
            <a:r>
              <a:rPr lang="en-US" b="1" dirty="0" err="1" smtClean="0"/>
              <a:t>utils</a:t>
            </a:r>
            <a:r>
              <a:rPr lang="en-US" b="1" dirty="0" smtClean="0"/>
              <a:t> jar file</a:t>
            </a:r>
            <a:endParaRPr lang="en-US" b="1" dirty="0"/>
          </a:p>
        </p:txBody>
      </p:sp>
      <p:sp>
        <p:nvSpPr>
          <p:cNvPr id="30" name="Oval Callout 29"/>
          <p:cNvSpPr/>
          <p:nvPr/>
        </p:nvSpPr>
        <p:spPr>
          <a:xfrm>
            <a:off x="1470212" y="199770"/>
            <a:ext cx="3960718" cy="1621414"/>
          </a:xfrm>
          <a:prstGeom prst="wedgeEllipse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Create a java jar which generated excel like this. Jar name should be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excel-utils.jar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416" y="341606"/>
            <a:ext cx="5810250" cy="2822402"/>
          </a:xfrm>
          <a:prstGeom prst="rect">
            <a:avLst/>
          </a:prstGeom>
        </p:spPr>
      </p:pic>
      <p:sp>
        <p:nvSpPr>
          <p:cNvPr id="33" name="Cloud 32"/>
          <p:cNvSpPr/>
          <p:nvPr/>
        </p:nvSpPr>
        <p:spPr>
          <a:xfrm>
            <a:off x="5047709" y="2351461"/>
            <a:ext cx="4768103" cy="1929156"/>
          </a:xfrm>
          <a:prstGeom prst="cloud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To Create excel-utils.jar 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I need some libraries 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poi.jar</a:t>
            </a:r>
            <a:r>
              <a:rPr lang="en-US" sz="2000" b="1" dirty="0" smtClean="0">
                <a:solidFill>
                  <a:schemeClr val="tx1"/>
                </a:solidFill>
              </a:rPr>
              <a:t> and </a:t>
            </a:r>
            <a:r>
              <a:rPr lang="en-US" sz="2000" b="1" dirty="0" smtClean="0">
                <a:solidFill>
                  <a:srgbClr val="FF0000"/>
                </a:solidFill>
              </a:rPr>
              <a:t>poi-ooxml.jar </a:t>
            </a:r>
            <a:r>
              <a:rPr lang="en-US" sz="2000" b="1" dirty="0" smtClean="0">
                <a:solidFill>
                  <a:schemeClr val="tx1"/>
                </a:solidFill>
              </a:rPr>
              <a:t>and</a:t>
            </a:r>
            <a:r>
              <a:rPr lang="en-US" sz="2000" b="1" dirty="0" smtClean="0">
                <a:solidFill>
                  <a:srgbClr val="FF0000"/>
                </a:solidFill>
              </a:rPr>
              <a:t> more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7480" y="4447156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</a:t>
            </a:r>
            <a:r>
              <a:rPr lang="en-US" sz="2400" b="1" dirty="0" smtClean="0">
                <a:solidFill>
                  <a:srgbClr val="FF0000"/>
                </a:solidFill>
              </a:rPr>
              <a:t>oi.jar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63316" y="4424701"/>
            <a:ext cx="1896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</a:t>
            </a:r>
            <a:r>
              <a:rPr lang="en-US" sz="2400" b="1" dirty="0" smtClean="0">
                <a:solidFill>
                  <a:srgbClr val="FF0000"/>
                </a:solidFill>
              </a:rPr>
              <a:t>oi-ooxml.jar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/>
          <p:cNvCxnSpPr>
            <a:stCxn id="6" idx="2"/>
          </p:cNvCxnSpPr>
          <p:nvPr/>
        </p:nvCxnSpPr>
        <p:spPr>
          <a:xfrm flipH="1">
            <a:off x="2716305" y="3944245"/>
            <a:ext cx="1" cy="964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716305" y="4398138"/>
            <a:ext cx="3476124" cy="227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6159123" y="4409511"/>
            <a:ext cx="0" cy="5562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8410681" y="4922440"/>
            <a:ext cx="3160339" cy="1876771"/>
            <a:chOff x="6463553" y="4927441"/>
            <a:chExt cx="3908611" cy="1876771"/>
          </a:xfrm>
        </p:grpSpPr>
        <p:sp>
          <p:nvSpPr>
            <p:cNvPr id="58" name="Rectangle 57"/>
            <p:cNvSpPr/>
            <p:nvPr/>
          </p:nvSpPr>
          <p:spPr>
            <a:xfrm>
              <a:off x="6463553" y="4927441"/>
              <a:ext cx="3711388" cy="187677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6669741" y="5048089"/>
              <a:ext cx="3702423" cy="1642174"/>
              <a:chOff x="869576" y="2312891"/>
              <a:chExt cx="3702423" cy="2196352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1272988" y="2312891"/>
                <a:ext cx="3299011" cy="35859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groupID</a:t>
                </a:r>
                <a:endParaRPr lang="en-US" b="1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272988" y="2788022"/>
                <a:ext cx="3299011" cy="34962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artifactID</a:t>
                </a:r>
                <a:endParaRPr lang="en-US" b="1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272988" y="3245217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version</a:t>
                </a:r>
                <a:endParaRPr lang="en-US" b="1" dirty="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869576" y="4096863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Dependencies</a:t>
                </a:r>
                <a:endParaRPr lang="en-US" b="1" dirty="0"/>
              </a:p>
            </p:txBody>
          </p:sp>
        </p:grpSp>
      </p:grpSp>
      <p:cxnSp>
        <p:nvCxnSpPr>
          <p:cNvPr id="64" name="Straight Connector 63"/>
          <p:cNvCxnSpPr/>
          <p:nvPr/>
        </p:nvCxnSpPr>
        <p:spPr>
          <a:xfrm>
            <a:off x="6168682" y="4435783"/>
            <a:ext cx="3889718" cy="113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10058400" y="4435172"/>
            <a:ext cx="0" cy="5562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8336182" y="4420884"/>
            <a:ext cx="148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Other...jar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47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5" grpId="0"/>
      <p:bldP spid="36" grpId="0"/>
      <p:bldP spid="6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1924"/>
            <a:ext cx="11615738" cy="650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9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268941" y="286871"/>
            <a:ext cx="4715436" cy="2097742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THE DEVELOPER GETS TO WORK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2864831"/>
            <a:ext cx="4715436" cy="3746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12" y="3966883"/>
            <a:ext cx="2737150" cy="15419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108137" y="1246097"/>
            <a:ext cx="2545975" cy="2737503"/>
            <a:chOff x="8928847" y="1335742"/>
            <a:chExt cx="2545975" cy="273750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847" y="1335742"/>
              <a:ext cx="2438400" cy="24384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036422" y="3550025"/>
              <a:ext cx="243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WAR PACKAGE</a:t>
              </a:r>
              <a:endParaRPr lang="en-US" sz="2800" b="1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84377" y="5536617"/>
            <a:ext cx="3691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MAKES CODE CHANGES</a:t>
            </a:r>
          </a:p>
        </p:txBody>
      </p:sp>
    </p:spTree>
    <p:extLst>
      <p:ext uri="{BB962C8B-B14F-4D97-AF65-F5344CB8AC3E}">
        <p14:creationId xmlns:p14="http://schemas.microsoft.com/office/powerpoint/2010/main" val="366866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7.40741E-7 L 0.16224 -7.40741E-7 C 0.23489 -7.40741E-7 0.32448 -0.09468 0.32448 -0.17153 L 0.32448 -0.34305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24" y="-1715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089962" y="897367"/>
            <a:ext cx="3908611" cy="1846728"/>
            <a:chOff x="663388" y="2151529"/>
            <a:chExt cx="3908611" cy="2510118"/>
          </a:xfrm>
        </p:grpSpPr>
        <p:sp>
          <p:nvSpPr>
            <p:cNvPr id="4" name="Rectangle 3"/>
            <p:cNvSpPr/>
            <p:nvPr/>
          </p:nvSpPr>
          <p:spPr>
            <a:xfrm>
              <a:off x="663388" y="2151529"/>
              <a:ext cx="3711388" cy="25101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69576" y="2312891"/>
              <a:ext cx="3702423" cy="2196352"/>
              <a:chOff x="869576" y="2312891"/>
              <a:chExt cx="3702423" cy="219635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272988" y="2312891"/>
                <a:ext cx="3299011" cy="35859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groupID</a:t>
                </a:r>
                <a:endParaRPr lang="en-US" b="1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272988" y="2788022"/>
                <a:ext cx="3299011" cy="34962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artifactID</a:t>
                </a:r>
                <a:endParaRPr lang="en-US" b="1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72988" y="3245217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version</a:t>
                </a:r>
                <a:endParaRPr lang="en-US" b="1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869576" y="4096863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Dependencies</a:t>
                </a:r>
                <a:endParaRPr lang="en-US" b="1" dirty="0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7089962" y="574921"/>
            <a:ext cx="180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excel-</a:t>
            </a:r>
            <a:r>
              <a:rPr lang="en-US" b="1" dirty="0" err="1" smtClean="0"/>
              <a:t>utils</a:t>
            </a:r>
            <a:r>
              <a:rPr lang="en-US" b="1" dirty="0" smtClean="0"/>
              <a:t> jar file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7" y="208559"/>
            <a:ext cx="6257644" cy="671849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5227" y="1853705"/>
            <a:ext cx="6257644" cy="5004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18" y="2892502"/>
            <a:ext cx="10318655" cy="379145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5227" y="47571"/>
            <a:ext cx="6598302" cy="929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329082" y="3546780"/>
            <a:ext cx="788894" cy="788894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156761" y="3537836"/>
            <a:ext cx="2063004" cy="788894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15563" y="919915"/>
            <a:ext cx="4769502" cy="359988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22061" y="4788231"/>
            <a:ext cx="2063004" cy="788894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3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089962" y="897367"/>
            <a:ext cx="3908611" cy="1846728"/>
            <a:chOff x="663388" y="2151529"/>
            <a:chExt cx="3908611" cy="2510118"/>
          </a:xfrm>
        </p:grpSpPr>
        <p:sp>
          <p:nvSpPr>
            <p:cNvPr id="4" name="Rectangle 3"/>
            <p:cNvSpPr/>
            <p:nvPr/>
          </p:nvSpPr>
          <p:spPr>
            <a:xfrm>
              <a:off x="663388" y="2151529"/>
              <a:ext cx="3711388" cy="25101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69576" y="2312891"/>
              <a:ext cx="3702423" cy="2196352"/>
              <a:chOff x="869576" y="2312891"/>
              <a:chExt cx="3702423" cy="219635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272988" y="2312891"/>
                <a:ext cx="3299011" cy="35859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groupID</a:t>
                </a:r>
                <a:endParaRPr lang="en-US" b="1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272988" y="2788022"/>
                <a:ext cx="3299011" cy="34962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artifactID</a:t>
                </a:r>
                <a:endParaRPr lang="en-US" b="1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72988" y="3245217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version</a:t>
                </a:r>
                <a:endParaRPr lang="en-US" b="1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869576" y="4096863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Dependencies</a:t>
                </a:r>
                <a:endParaRPr lang="en-US" b="1" dirty="0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7089962" y="574921"/>
            <a:ext cx="180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excel-</a:t>
            </a:r>
            <a:r>
              <a:rPr lang="en-US" b="1" dirty="0" err="1" smtClean="0"/>
              <a:t>utils</a:t>
            </a:r>
            <a:r>
              <a:rPr lang="en-US" b="1" dirty="0" smtClean="0"/>
              <a:t> jar file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7" y="208559"/>
            <a:ext cx="6257644" cy="671849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5227" y="1853705"/>
            <a:ext cx="6257644" cy="5004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5227" y="47571"/>
            <a:ext cx="6598302" cy="929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9148" y="1149791"/>
            <a:ext cx="4769502" cy="668056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39" y="3507356"/>
            <a:ext cx="11542620" cy="3162385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4776933" y="3867184"/>
            <a:ext cx="788894" cy="788894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862865" y="3836447"/>
            <a:ext cx="2285182" cy="788894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943520" y="5692336"/>
            <a:ext cx="3614598" cy="788894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9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 animBg="1"/>
      <p:bldP spid="20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364941" y="967406"/>
            <a:ext cx="4928677" cy="1846728"/>
            <a:chOff x="663388" y="2151529"/>
            <a:chExt cx="3908611" cy="2510118"/>
          </a:xfrm>
        </p:grpSpPr>
        <p:sp>
          <p:nvSpPr>
            <p:cNvPr id="4" name="Rectangle 3"/>
            <p:cNvSpPr/>
            <p:nvPr/>
          </p:nvSpPr>
          <p:spPr>
            <a:xfrm>
              <a:off x="663388" y="2151529"/>
              <a:ext cx="3711388" cy="25101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69576" y="2312891"/>
              <a:ext cx="3702423" cy="2196352"/>
              <a:chOff x="869576" y="2312891"/>
              <a:chExt cx="3702423" cy="219635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272988" y="2312891"/>
                <a:ext cx="3299011" cy="35859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groupID</a:t>
                </a:r>
                <a:endParaRPr lang="en-US" b="1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272988" y="2788022"/>
                <a:ext cx="3299011" cy="34962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artifactID</a:t>
                </a:r>
                <a:endParaRPr lang="en-US" b="1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72988" y="3245217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version</a:t>
                </a:r>
                <a:endParaRPr lang="en-US" b="1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869576" y="4096863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Dependencies</a:t>
                </a:r>
                <a:endParaRPr lang="en-US" b="1" dirty="0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7089962" y="574921"/>
            <a:ext cx="180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excel-</a:t>
            </a:r>
            <a:r>
              <a:rPr lang="en-US" b="1" dirty="0" err="1" smtClean="0"/>
              <a:t>utils</a:t>
            </a:r>
            <a:r>
              <a:rPr lang="en-US" b="1" dirty="0" smtClean="0"/>
              <a:t> jar file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7" y="208559"/>
            <a:ext cx="6257644" cy="671849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5227" y="1761809"/>
            <a:ext cx="6074044" cy="1140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5227" y="47571"/>
            <a:ext cx="6598302" cy="929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047293" y="3020228"/>
            <a:ext cx="2475111" cy="2289936"/>
            <a:chOff x="6047293" y="3020228"/>
            <a:chExt cx="2475111" cy="2289936"/>
          </a:xfrm>
        </p:grpSpPr>
        <p:grpSp>
          <p:nvGrpSpPr>
            <p:cNvPr id="18" name="Group 17"/>
            <p:cNvGrpSpPr/>
            <p:nvPr/>
          </p:nvGrpSpPr>
          <p:grpSpPr>
            <a:xfrm>
              <a:off x="6069896" y="3020228"/>
              <a:ext cx="2452508" cy="1861519"/>
              <a:chOff x="860612" y="4927442"/>
              <a:chExt cx="3908611" cy="1861519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860612" y="4927442"/>
                <a:ext cx="3711388" cy="186151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1066800" y="5047109"/>
                <a:ext cx="3702423" cy="1628828"/>
                <a:chOff x="869576" y="2312891"/>
                <a:chExt cx="3702423" cy="2196352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1272988" y="2312891"/>
                  <a:ext cx="3299011" cy="358591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 smtClean="0"/>
                    <a:t>groupID</a:t>
                  </a:r>
                  <a:endParaRPr lang="en-US" b="1" dirty="0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1272988" y="2788022"/>
                  <a:ext cx="3299011" cy="349624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 smtClean="0"/>
                    <a:t>artifactID</a:t>
                  </a:r>
                  <a:endParaRPr lang="en-US" b="1" dirty="0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1272988" y="3245217"/>
                  <a:ext cx="3299011" cy="41238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/>
                    <a:t>version</a:t>
                  </a:r>
                  <a:endParaRPr lang="en-US" b="1" dirty="0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869576" y="4096863"/>
                  <a:ext cx="3299011" cy="41238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/>
                    <a:t>Dependencies</a:t>
                  </a:r>
                  <a:endParaRPr lang="en-US" b="1" dirty="0"/>
                </a:p>
              </p:txBody>
            </p:sp>
          </p:grpSp>
        </p:grpSp>
        <p:sp>
          <p:nvSpPr>
            <p:cNvPr id="36" name="TextBox 35"/>
            <p:cNvSpPr txBox="1"/>
            <p:nvPr/>
          </p:nvSpPr>
          <p:spPr>
            <a:xfrm>
              <a:off x="6047293" y="4848499"/>
              <a:ext cx="10118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p</a:t>
              </a:r>
              <a:r>
                <a:rPr lang="en-US" sz="2400" b="1" dirty="0" smtClean="0">
                  <a:solidFill>
                    <a:srgbClr val="FF0000"/>
                  </a:solidFill>
                </a:rPr>
                <a:t>oi.jar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213626" y="3007188"/>
            <a:ext cx="2506225" cy="2289936"/>
            <a:chOff x="9213626" y="3007188"/>
            <a:chExt cx="2506225" cy="2289936"/>
          </a:xfrm>
        </p:grpSpPr>
        <p:grpSp>
          <p:nvGrpSpPr>
            <p:cNvPr id="29" name="Group 28"/>
            <p:cNvGrpSpPr/>
            <p:nvPr/>
          </p:nvGrpSpPr>
          <p:grpSpPr>
            <a:xfrm>
              <a:off x="9267343" y="3007188"/>
              <a:ext cx="2452508" cy="1861519"/>
              <a:chOff x="860612" y="4927442"/>
              <a:chExt cx="3908611" cy="1861519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860612" y="4927442"/>
                <a:ext cx="3711388" cy="186151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1066800" y="5047109"/>
                <a:ext cx="3702423" cy="1628828"/>
                <a:chOff x="869576" y="2312891"/>
                <a:chExt cx="3702423" cy="2196352"/>
              </a:xfrm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1272988" y="2312891"/>
                  <a:ext cx="3299011" cy="358591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 smtClean="0"/>
                    <a:t>groupID</a:t>
                  </a:r>
                  <a:endParaRPr lang="en-US" b="1" dirty="0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1272988" y="2788022"/>
                  <a:ext cx="3299011" cy="349624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 smtClean="0"/>
                    <a:t>artifactID</a:t>
                  </a:r>
                  <a:endParaRPr lang="en-US" b="1" dirty="0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1272988" y="3245217"/>
                  <a:ext cx="3299011" cy="41238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/>
                    <a:t>version</a:t>
                  </a:r>
                  <a:endParaRPr lang="en-US" b="1" dirty="0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869576" y="4096863"/>
                  <a:ext cx="3299011" cy="41238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/>
                    <a:t>Dependencies</a:t>
                  </a:r>
                  <a:endParaRPr lang="en-US" b="1" dirty="0"/>
                </a:p>
              </p:txBody>
            </p:sp>
          </p:grpSp>
        </p:grpSp>
        <p:sp>
          <p:nvSpPr>
            <p:cNvPr id="37" name="TextBox 36"/>
            <p:cNvSpPr txBox="1"/>
            <p:nvPr/>
          </p:nvSpPr>
          <p:spPr>
            <a:xfrm>
              <a:off x="9213626" y="4835459"/>
              <a:ext cx="18969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p</a:t>
              </a:r>
              <a:r>
                <a:rPr lang="en-US" sz="2400" b="1" dirty="0" smtClean="0">
                  <a:solidFill>
                    <a:srgbClr val="FF0000"/>
                  </a:solidFill>
                </a:rPr>
                <a:t>oi-ooxml.jar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358536" y="2620078"/>
            <a:ext cx="5459123" cy="3551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9645" y="6382869"/>
            <a:ext cx="6074044" cy="47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02024" y="3268862"/>
            <a:ext cx="4159177" cy="1475842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98399" y="4835459"/>
            <a:ext cx="4159177" cy="1475842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28170" y="4813644"/>
            <a:ext cx="4656973" cy="1600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6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3" grpId="0" animBg="1"/>
      <p:bldP spid="40" grpId="0" animBg="1"/>
      <p:bldP spid="4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106" y="275479"/>
            <a:ext cx="10515600" cy="710640"/>
          </a:xfrm>
        </p:spPr>
        <p:txBody>
          <a:bodyPr/>
          <a:lstStyle/>
          <a:p>
            <a:r>
              <a:rPr lang="en-US" dirty="0" smtClean="0"/>
              <a:t>How Maven Works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909915" y="1129553"/>
            <a:ext cx="1958788" cy="5253307"/>
            <a:chOff x="354106" y="1129553"/>
            <a:chExt cx="1958788" cy="5253307"/>
          </a:xfrm>
        </p:grpSpPr>
        <p:sp>
          <p:nvSpPr>
            <p:cNvPr id="6" name="Rectangle 5"/>
            <p:cNvSpPr/>
            <p:nvPr/>
          </p:nvSpPr>
          <p:spPr>
            <a:xfrm>
              <a:off x="354106" y="1129553"/>
              <a:ext cx="1958788" cy="6275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validate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54106" y="1900516"/>
              <a:ext cx="1958788" cy="6275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compile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54106" y="2671479"/>
              <a:ext cx="1958788" cy="6275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test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4106" y="3442442"/>
              <a:ext cx="1958788" cy="6275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package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4106" y="4213405"/>
              <a:ext cx="1958788" cy="62752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verfiy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4106" y="4984368"/>
              <a:ext cx="1958788" cy="6275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install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54106" y="5755331"/>
              <a:ext cx="1958788" cy="6275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deploy</a:t>
              </a: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5109882" y="2214280"/>
            <a:ext cx="3191436" cy="7709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chemeClr val="tx1"/>
                </a:solidFill>
              </a:rPr>
              <a:t>m</a:t>
            </a:r>
            <a:r>
              <a:rPr lang="en-US" sz="4400" dirty="0" err="1" smtClean="0">
                <a:solidFill>
                  <a:schemeClr val="tx1"/>
                </a:solidFill>
              </a:rPr>
              <a:t>vn</a:t>
            </a:r>
            <a:r>
              <a:rPr lang="en-US" sz="4400" dirty="0" smtClean="0">
                <a:solidFill>
                  <a:schemeClr val="tx1"/>
                </a:solidFill>
              </a:rPr>
              <a:t> install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5844988" y="412376"/>
            <a:ext cx="3065930" cy="1488140"/>
          </a:xfrm>
          <a:prstGeom prst="wedgeEllipseCallou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You will always call a </a:t>
            </a:r>
            <a:r>
              <a:rPr lang="en-US" sz="2000" b="1" dirty="0" err="1" smtClean="0">
                <a:solidFill>
                  <a:schemeClr val="tx1"/>
                </a:solidFill>
              </a:rPr>
              <a:t>mvn</a:t>
            </a:r>
            <a:r>
              <a:rPr lang="en-US" sz="2000" b="1" dirty="0" smtClean="0">
                <a:solidFill>
                  <a:schemeClr val="tx1"/>
                </a:solidFill>
              </a:rPr>
              <a:t> followed by phase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97627" y="3299007"/>
            <a:ext cx="7265894" cy="7709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This command executes each default lifecycle in order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523130" y="4213405"/>
            <a:ext cx="1030941" cy="6275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validate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28882" y="4213400"/>
            <a:ext cx="1030941" cy="6275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compile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934634" y="4213400"/>
            <a:ext cx="1030941" cy="6275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40386" y="4213400"/>
            <a:ext cx="1030941" cy="6275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package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346138" y="4213399"/>
            <a:ext cx="1030941" cy="6275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verfiy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556374" y="4213399"/>
            <a:ext cx="1030941" cy="6275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install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109882" y="2214280"/>
            <a:ext cx="3191436" cy="7709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chemeClr val="tx1"/>
                </a:solidFill>
              </a:rPr>
              <a:t>m</a:t>
            </a:r>
            <a:r>
              <a:rPr lang="en-US" sz="4400" dirty="0" err="1" smtClean="0">
                <a:solidFill>
                  <a:schemeClr val="tx1"/>
                </a:solidFill>
              </a:rPr>
              <a:t>vn</a:t>
            </a:r>
            <a:r>
              <a:rPr lang="en-US" sz="4400" dirty="0" smtClean="0">
                <a:solidFill>
                  <a:schemeClr val="tx1"/>
                </a:solidFill>
              </a:rPr>
              <a:t> test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 rot="16200000">
            <a:off x="-1316219" y="3134750"/>
            <a:ext cx="3678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--- COMMON PHASE ---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460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3" grpId="0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59" y="4591889"/>
            <a:ext cx="5181600" cy="3404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188" y="460561"/>
            <a:ext cx="3590925" cy="1562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47" y="412936"/>
            <a:ext cx="3857625" cy="16573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3435" y="2684368"/>
            <a:ext cx="7817224" cy="7171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MAVEN will look for dependencies in local .m2 repository first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737411" y="4449854"/>
            <a:ext cx="788894" cy="788894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3435" y="3540916"/>
            <a:ext cx="7817224" cy="7171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IF artifact is not in local it downloads from remote and installs in local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369859" y="460561"/>
            <a:ext cx="914400" cy="9144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OR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52047" y="5994306"/>
            <a:ext cx="3109352" cy="80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LOCAL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93720" y="1025480"/>
            <a:ext cx="3109352" cy="80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REMOTE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44321" y="1047891"/>
            <a:ext cx="3109352" cy="80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REMOTE</a:t>
            </a:r>
            <a:endParaRPr lang="en-US" sz="6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94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106" y="275479"/>
            <a:ext cx="10515600" cy="710640"/>
          </a:xfrm>
        </p:spPr>
        <p:txBody>
          <a:bodyPr/>
          <a:lstStyle/>
          <a:p>
            <a:r>
              <a:rPr lang="en-US" dirty="0" smtClean="0"/>
              <a:t>How Maven 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6" y="1147483"/>
            <a:ext cx="3181350" cy="448235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934635" y="1586751"/>
            <a:ext cx="3191436" cy="7709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chemeClr val="tx1"/>
                </a:solidFill>
              </a:rPr>
              <a:t>m</a:t>
            </a:r>
            <a:r>
              <a:rPr lang="en-US" sz="4400" dirty="0" err="1" smtClean="0">
                <a:solidFill>
                  <a:schemeClr val="tx1"/>
                </a:solidFill>
              </a:rPr>
              <a:t>vn</a:t>
            </a:r>
            <a:r>
              <a:rPr lang="en-US" sz="4400" dirty="0" smtClean="0">
                <a:solidFill>
                  <a:schemeClr val="tx1"/>
                </a:solidFill>
              </a:rPr>
              <a:t> install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43451" y="3328988"/>
            <a:ext cx="5900737" cy="8858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Reads the instructions from pom.xml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43451" y="4300262"/>
            <a:ext cx="5900738" cy="8858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Gets the dependencies from local .m2 else from remote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3451" y="5271536"/>
            <a:ext cx="5900738" cy="885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Runs the various phases. Creates the</a:t>
            </a:r>
            <a:r>
              <a:rPr lang="en-US" sz="2000" b="1" dirty="0">
                <a:solidFill>
                  <a:schemeClr val="tx1"/>
                </a:solidFill>
              </a:rPr>
              <a:t> target </a:t>
            </a:r>
            <a:r>
              <a:rPr lang="en-US" sz="2000" b="1" dirty="0" smtClean="0">
                <a:solidFill>
                  <a:schemeClr val="tx1"/>
                </a:solidFill>
              </a:rPr>
              <a:t>directory. </a:t>
            </a:r>
            <a:r>
              <a:rPr lang="en-US" sz="2000" b="1" dirty="0">
                <a:solidFill>
                  <a:schemeClr val="tx1"/>
                </a:solidFill>
              </a:rPr>
              <a:t>It contains all the compiled classes, JAR files </a:t>
            </a:r>
            <a:r>
              <a:rPr lang="en-US" sz="2000" b="1" dirty="0" err="1">
                <a:solidFill>
                  <a:schemeClr val="tx1"/>
                </a:solidFill>
              </a:rPr>
              <a:t>etc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14413" y="4743174"/>
            <a:ext cx="1157287" cy="442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flipH="1">
            <a:off x="2114550" y="4793045"/>
            <a:ext cx="628650" cy="42175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5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us add a plugin in </a:t>
            </a:r>
            <a:r>
              <a:rPr lang="en-US" dirty="0" err="1" smtClean="0"/>
              <a:t>pom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4426" y="2557463"/>
            <a:ext cx="5529262" cy="685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maven-</a:t>
            </a:r>
            <a:r>
              <a:rPr lang="en-US" sz="3200" dirty="0" err="1" smtClean="0">
                <a:solidFill>
                  <a:schemeClr val="tx1"/>
                </a:solidFill>
              </a:rPr>
              <a:t>javadoc</a:t>
            </a:r>
            <a:r>
              <a:rPr lang="en-US" sz="3200" dirty="0" smtClean="0">
                <a:solidFill>
                  <a:schemeClr val="tx1"/>
                </a:solidFill>
              </a:rPr>
              <a:t>-plugin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4426" y="3929063"/>
            <a:ext cx="5529262" cy="685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m</a:t>
            </a:r>
            <a:r>
              <a:rPr lang="en-US" sz="3200" dirty="0" err="1" smtClean="0">
                <a:solidFill>
                  <a:schemeClr val="tx1"/>
                </a:solidFill>
              </a:rPr>
              <a:t>vn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j</a:t>
            </a:r>
            <a:r>
              <a:rPr lang="en-US" sz="3200" dirty="0" err="1" smtClean="0">
                <a:solidFill>
                  <a:schemeClr val="tx1"/>
                </a:solidFill>
              </a:rPr>
              <a:t>avadoc:aggregate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12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48983" y="870856"/>
            <a:ext cx="6409874" cy="5987143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3" y="1117600"/>
            <a:ext cx="2104571" cy="812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5" y="4989476"/>
            <a:ext cx="1868524" cy="174515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582057" y="2104571"/>
            <a:ext cx="0" cy="1930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741714" y="2728686"/>
            <a:ext cx="1625600" cy="49348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CLONE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46" y="4174131"/>
            <a:ext cx="783175" cy="783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4146584"/>
            <a:ext cx="1805214" cy="90260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737428" y="4506685"/>
            <a:ext cx="1037772" cy="217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4034971"/>
            <a:ext cx="867229" cy="8672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754" y="974951"/>
            <a:ext cx="1320120" cy="1320120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4" idx="0"/>
          </p:cNvCxnSpPr>
          <p:nvPr/>
        </p:nvCxnSpPr>
        <p:spPr>
          <a:xfrm flipH="1" flipV="1">
            <a:off x="5208814" y="2184401"/>
            <a:ext cx="1" cy="1850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74" y="2295071"/>
            <a:ext cx="2354943" cy="2354943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6691086" y="3222171"/>
            <a:ext cx="1146628" cy="951960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repeatCount="indefinite" decel="100000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user Linux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944914"/>
            <a:ext cx="6172199" cy="209005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u</a:t>
            </a:r>
            <a:r>
              <a:rPr lang="en-US" sz="2800" b="1" dirty="0" err="1" smtClean="0">
                <a:solidFill>
                  <a:schemeClr val="tx1"/>
                </a:solidFill>
              </a:rPr>
              <a:t>seradd</a:t>
            </a:r>
            <a:r>
              <a:rPr lang="en-US" sz="2800" b="1" dirty="0" smtClean="0">
                <a:solidFill>
                  <a:schemeClr val="tx1"/>
                </a:solidFill>
              </a:rPr>
              <a:t> tommy</a:t>
            </a:r>
          </a:p>
          <a:p>
            <a:pPr algn="ctr"/>
            <a:endParaRPr lang="en-US" sz="28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p</a:t>
            </a:r>
            <a:r>
              <a:rPr lang="en-US" sz="2800" b="1" dirty="0" err="1" smtClean="0">
                <a:solidFill>
                  <a:schemeClr val="tx1"/>
                </a:solidFill>
              </a:rPr>
              <a:t>asswd</a:t>
            </a:r>
            <a:r>
              <a:rPr lang="en-US" sz="2800" b="1" dirty="0" smtClean="0">
                <a:solidFill>
                  <a:schemeClr val="tx1"/>
                </a:solidFill>
              </a:rPr>
              <a:t> tommy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64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chmod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465943"/>
            <a:ext cx="10874829" cy="14804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 </a:t>
            </a:r>
            <a:r>
              <a:rPr lang="en-US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sed </a:t>
            </a:r>
            <a:r>
              <a:rPr lang="en-US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 set Read, Write and Execute permissions for different types of users. </a:t>
            </a:r>
          </a:p>
        </p:txBody>
      </p:sp>
      <p:sp>
        <p:nvSpPr>
          <p:cNvPr id="5" name="Rectangle 4"/>
          <p:cNvSpPr/>
          <p:nvPr/>
        </p:nvSpPr>
        <p:spPr>
          <a:xfrm>
            <a:off x="827314" y="3570514"/>
            <a:ext cx="10885715" cy="14586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chmod</a:t>
            </a:r>
            <a:r>
              <a:rPr lang="en-US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755 filename.txt</a:t>
            </a:r>
          </a:p>
        </p:txBody>
      </p:sp>
    </p:spTree>
    <p:extLst>
      <p:ext uri="{BB962C8B-B14F-4D97-AF65-F5344CB8AC3E}">
        <p14:creationId xmlns:p14="http://schemas.microsoft.com/office/powerpoint/2010/main" val="248591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Callout 6"/>
          <p:cNvSpPr/>
          <p:nvPr/>
        </p:nvSpPr>
        <p:spPr>
          <a:xfrm>
            <a:off x="887506" y="-44829"/>
            <a:ext cx="3899648" cy="1936376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 Don’t like the button. Remove It!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0" y="636494"/>
            <a:ext cx="1597398" cy="2904565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9738030" y="636494"/>
            <a:ext cx="2438400" cy="1317808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OK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23" y="2294888"/>
            <a:ext cx="8202170" cy="4563112"/>
          </a:xfrm>
          <a:prstGeom prst="rect">
            <a:avLst/>
          </a:prstGeom>
        </p:spPr>
      </p:pic>
      <p:sp>
        <p:nvSpPr>
          <p:cNvPr id="15" name="Notched Right Arrow 14"/>
          <p:cNvSpPr/>
          <p:nvPr/>
        </p:nvSpPr>
        <p:spPr>
          <a:xfrm>
            <a:off x="439281" y="3567955"/>
            <a:ext cx="1461247" cy="770965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342" y="2088776"/>
            <a:ext cx="20097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4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2568913"/>
            <a:ext cx="11161486" cy="107768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20915" y="3134972"/>
            <a:ext cx="11379201" cy="51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chmod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78629" y="4034972"/>
            <a:ext cx="1059542" cy="624115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USER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19601" y="4020456"/>
            <a:ext cx="1059542" cy="624115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GROUP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6862" y="4034972"/>
            <a:ext cx="587828" cy="624115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30090" y="4027719"/>
            <a:ext cx="587828" cy="638394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GRP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43318" y="4027718"/>
            <a:ext cx="587828" cy="638512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ALL</a:t>
            </a:r>
          </a:p>
        </p:txBody>
      </p:sp>
      <p:sp>
        <p:nvSpPr>
          <p:cNvPr id="14" name="Right Arrow 13"/>
          <p:cNvSpPr/>
          <p:nvPr/>
        </p:nvSpPr>
        <p:spPr>
          <a:xfrm rot="16200000">
            <a:off x="3563258" y="3722915"/>
            <a:ext cx="304800" cy="174171"/>
          </a:xfrm>
          <a:prstGeom prst="rightArrow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6200000">
            <a:off x="4789712" y="3715661"/>
            <a:ext cx="304800" cy="174171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16200000">
            <a:off x="758376" y="3722915"/>
            <a:ext cx="304800" cy="174171"/>
          </a:xfrm>
          <a:prstGeom prst="rightArrow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16200000">
            <a:off x="1371603" y="3737437"/>
            <a:ext cx="304800" cy="174171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1959430" y="3730174"/>
            <a:ext cx="304800" cy="174171"/>
          </a:xfrm>
          <a:prstGeom prst="rightArrow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16862" y="3164130"/>
            <a:ext cx="613228" cy="464457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230090" y="3156869"/>
            <a:ext cx="613228" cy="464457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799779" y="3156869"/>
            <a:ext cx="613228" cy="464457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102429" y="3164129"/>
            <a:ext cx="1135741" cy="464457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21628" y="3156869"/>
            <a:ext cx="1135741" cy="464457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71" y="1653496"/>
            <a:ext cx="11148785" cy="84284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16863" y="4847541"/>
            <a:ext cx="1734452" cy="413887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PERMISSIONS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548083" y="2543391"/>
            <a:ext cx="4034974" cy="751352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8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6" grpId="0" animBg="1"/>
      <p:bldP spid="27" grpId="0" animBg="1"/>
      <p:bldP spid="27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chmod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53142" y="2452913"/>
            <a:ext cx="10885715" cy="23948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chmod</a:t>
            </a:r>
            <a:r>
              <a:rPr lang="en-US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755 filename.txt</a:t>
            </a:r>
          </a:p>
        </p:txBody>
      </p:sp>
    </p:spTree>
    <p:extLst>
      <p:ext uri="{BB962C8B-B14F-4D97-AF65-F5344CB8AC3E}">
        <p14:creationId xmlns:p14="http://schemas.microsoft.com/office/powerpoint/2010/main" val="148821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8" y="1465943"/>
            <a:ext cx="10058400" cy="478623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2132"/>
          </a:xfrm>
        </p:spPr>
        <p:txBody>
          <a:bodyPr/>
          <a:lstStyle/>
          <a:p>
            <a:r>
              <a:rPr lang="en-US" dirty="0" smtClean="0"/>
              <a:t>Computer understands only 0’s and 1’s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3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62" y="2165577"/>
            <a:ext cx="9436099" cy="1757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30" y="3680505"/>
            <a:ext cx="9436099" cy="1396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63" y="144462"/>
            <a:ext cx="8982075" cy="1895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786" y="794201"/>
            <a:ext cx="577729" cy="715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4198" y="794201"/>
            <a:ext cx="442329" cy="6052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537372" y="3899240"/>
            <a:ext cx="1248228" cy="1142774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</a:rPr>
              <a:t>1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375" y="3789816"/>
            <a:ext cx="9391650" cy="12477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537372" y="3952874"/>
            <a:ext cx="1248228" cy="1142774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</a:rPr>
              <a:t>42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827" y="3828823"/>
            <a:ext cx="9391650" cy="12668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537372" y="3894817"/>
            <a:ext cx="1248228" cy="1142774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1011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animBg="1"/>
      <p:bldP spid="13" grpId="1" animBg="1"/>
      <p:bldP spid="15" grpId="0" animBg="1"/>
      <p:bldP spid="15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chmod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59314"/>
            <a:ext cx="9844314" cy="313766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838200" y="1393372"/>
            <a:ext cx="10874829" cy="12337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chmod</a:t>
            </a:r>
            <a:r>
              <a:rPr lang="en-US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0750 </a:t>
            </a:r>
            <a:r>
              <a:rPr lang="en-US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filename.txt</a:t>
            </a:r>
          </a:p>
        </p:txBody>
      </p:sp>
    </p:spTree>
    <p:extLst>
      <p:ext uri="{BB962C8B-B14F-4D97-AF65-F5344CB8AC3E}">
        <p14:creationId xmlns:p14="http://schemas.microsoft.com/office/powerpoint/2010/main" val="310415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40" y="585559"/>
            <a:ext cx="10206718" cy="1011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39" y="1988683"/>
            <a:ext cx="10206719" cy="10302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7887" y="4833485"/>
            <a:ext cx="3679370" cy="624115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Here it shows d means directory 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22" y="3505423"/>
            <a:ext cx="11395752" cy="116591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6200000">
            <a:off x="261255" y="4584251"/>
            <a:ext cx="304800" cy="174171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74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40" y="585559"/>
            <a:ext cx="10206718" cy="1011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39" y="1988683"/>
            <a:ext cx="10206719" cy="1030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9" y="3411084"/>
            <a:ext cx="11698514" cy="123825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6200000">
            <a:off x="261255" y="4584251"/>
            <a:ext cx="304800" cy="174171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7887" y="4833485"/>
            <a:ext cx="3679370" cy="624115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Here it shows l means </a:t>
            </a:r>
            <a:r>
              <a:rPr lang="en-US" b="1" dirty="0" err="1" smtClean="0">
                <a:solidFill>
                  <a:schemeClr val="tx1"/>
                </a:solidFill>
              </a:rPr>
              <a:t>sym</a:t>
            </a:r>
            <a:r>
              <a:rPr lang="en-US" b="1" dirty="0" smtClean="0">
                <a:solidFill>
                  <a:schemeClr val="tx1"/>
                </a:solidFill>
              </a:rPr>
              <a:t> link 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0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Chown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1" y="2568913"/>
            <a:ext cx="11161486" cy="10776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8629" y="4034972"/>
            <a:ext cx="1059542" cy="624115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USER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9601" y="4020456"/>
            <a:ext cx="1059542" cy="624115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GROUP</a:t>
            </a:r>
          </a:p>
        </p:txBody>
      </p:sp>
      <p:sp>
        <p:nvSpPr>
          <p:cNvPr id="9" name="Rectangle 8"/>
          <p:cNvSpPr/>
          <p:nvPr/>
        </p:nvSpPr>
        <p:spPr>
          <a:xfrm>
            <a:off x="616862" y="4034972"/>
            <a:ext cx="587828" cy="624115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30090" y="4027719"/>
            <a:ext cx="587828" cy="638394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GRP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43318" y="4027718"/>
            <a:ext cx="587828" cy="638512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ALL</a:t>
            </a:r>
          </a:p>
        </p:txBody>
      </p:sp>
      <p:sp>
        <p:nvSpPr>
          <p:cNvPr id="12" name="Right Arrow 11"/>
          <p:cNvSpPr/>
          <p:nvPr/>
        </p:nvSpPr>
        <p:spPr>
          <a:xfrm rot="16200000">
            <a:off x="3563258" y="3722915"/>
            <a:ext cx="304800" cy="174171"/>
          </a:xfrm>
          <a:prstGeom prst="rightArrow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16200000">
            <a:off x="4789712" y="3715661"/>
            <a:ext cx="304800" cy="174171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16200000">
            <a:off x="758376" y="3722915"/>
            <a:ext cx="304800" cy="174171"/>
          </a:xfrm>
          <a:prstGeom prst="rightArrow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6200000">
            <a:off x="1371603" y="3737437"/>
            <a:ext cx="304800" cy="174171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16200000">
            <a:off x="1959430" y="3730174"/>
            <a:ext cx="304800" cy="174171"/>
          </a:xfrm>
          <a:prstGeom prst="rightArrow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102429" y="3164129"/>
            <a:ext cx="1135741" cy="464457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321628" y="3156869"/>
            <a:ext cx="1135741" cy="464457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71" y="1653496"/>
            <a:ext cx="11148785" cy="84284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16863" y="4847541"/>
            <a:ext cx="1734452" cy="413887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PERMISSIONS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802744" y="4847541"/>
            <a:ext cx="4630056" cy="1175888"/>
          </a:xfrm>
          <a:prstGeom prst="rect">
            <a:avLst/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tx1"/>
                </a:solidFill>
              </a:rPr>
              <a:t>chown</a:t>
            </a:r>
            <a:r>
              <a:rPr lang="en-US" sz="3600" b="1" dirty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centos:tommy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30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96119" y="1770530"/>
            <a:ext cx="7324165" cy="23128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12529"/>
                </a:solidFill>
                <a:latin typeface="lato"/>
              </a:rPr>
              <a:t>The leading open source automation server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2023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3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18447" y="1775012"/>
            <a:ext cx="7978589" cy="304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INSTALLATION &amp; SETUP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95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268941" y="286871"/>
            <a:ext cx="4715436" cy="2097742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THE DEVELOPER GETS TO WORK AGAIN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2864831"/>
            <a:ext cx="4715436" cy="3746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12" y="3966883"/>
            <a:ext cx="2737150" cy="15419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108137" y="1246097"/>
            <a:ext cx="2545975" cy="2737503"/>
            <a:chOff x="8928847" y="1335742"/>
            <a:chExt cx="2545975" cy="273750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847" y="1335742"/>
              <a:ext cx="2438400" cy="24384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036422" y="3550025"/>
              <a:ext cx="243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WAR PACKAGE</a:t>
              </a:r>
              <a:endParaRPr lang="en-US" sz="2800" b="1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84377" y="5536617"/>
            <a:ext cx="3691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MAKES CODE CHANGES</a:t>
            </a:r>
          </a:p>
        </p:txBody>
      </p:sp>
    </p:spTree>
    <p:extLst>
      <p:ext uri="{BB962C8B-B14F-4D97-AF65-F5344CB8AC3E}">
        <p14:creationId xmlns:p14="http://schemas.microsoft.com/office/powerpoint/2010/main" val="424693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7.40741E-7 L 0.16224 -7.40741E-7 C 0.23489 -7.40741E-7 0.32448 -0.09468 0.32448 -0.17153 L 0.32448 -0.34305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24" y="-1715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784342"/>
            <a:ext cx="3033486" cy="3033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684" y="2032000"/>
            <a:ext cx="2538171" cy="253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3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42" y="1784342"/>
            <a:ext cx="3033486" cy="3033486"/>
          </a:xfrm>
          <a:prstGeom prst="rect">
            <a:avLst/>
          </a:prstGeom>
        </p:spPr>
      </p:pic>
      <p:pic>
        <p:nvPicPr>
          <p:cNvPr id="1229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489" y="1784342"/>
            <a:ext cx="5699984" cy="352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30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JENKINS SLAVE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83657" y="3323771"/>
            <a:ext cx="3193143" cy="1625600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JENKINS MASTER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595256" y="2002857"/>
            <a:ext cx="754743" cy="566058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JOB1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487884" y="2224200"/>
            <a:ext cx="754743" cy="566058"/>
          </a:xfrm>
          <a:prstGeom prst="round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JOB2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380512" y="2039029"/>
            <a:ext cx="754743" cy="566058"/>
          </a:xfrm>
          <a:prstGeom prst="round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JOB3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273140" y="2198573"/>
            <a:ext cx="754743" cy="5660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JOB4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9165768" y="2039029"/>
            <a:ext cx="754743" cy="566058"/>
          </a:xfrm>
          <a:prstGeom prst="roundRect">
            <a:avLst/>
          </a:prstGeom>
          <a:solidFill>
            <a:srgbClr val="99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JOB5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249714" y="5196114"/>
            <a:ext cx="2061028" cy="11030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TOO MUCH LOAD FOR ME TO HANDLE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7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-0.31718 0.3333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59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40741E-7 L -0.3832 0.1740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67" y="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-0.37318 0.1990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59" y="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-0.43568 0.3090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84" y="1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0.42669 0.2011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41" y="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SLAVE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83657" y="3323771"/>
            <a:ext cx="3193143" cy="1625600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JENKINS MASTER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595256" y="2002857"/>
            <a:ext cx="754743" cy="566058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JOB1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487884" y="2224200"/>
            <a:ext cx="754743" cy="566058"/>
          </a:xfrm>
          <a:prstGeom prst="round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JOB2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380512" y="2039029"/>
            <a:ext cx="754743" cy="566058"/>
          </a:xfrm>
          <a:prstGeom prst="round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JOB3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87884" y="3323771"/>
            <a:ext cx="3193143" cy="1625600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tx1"/>
                </a:solidFill>
              </a:rPr>
              <a:t>JENKINS SLAVE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249714" y="5196114"/>
            <a:ext cx="2061028" cy="11030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LET ME SHARE LOAD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273140" y="2198573"/>
            <a:ext cx="754743" cy="5660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JOB4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9165768" y="2039029"/>
            <a:ext cx="754743" cy="566058"/>
          </a:xfrm>
          <a:prstGeom prst="roundRect">
            <a:avLst/>
          </a:prstGeom>
          <a:solidFill>
            <a:srgbClr val="99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96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-0.31718 0.3333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59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40741E-7 L -0.3832 0.1740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67" y="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-0.37318 0.1990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59" y="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-0.12969 0.3069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84" y="1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0.03086 0.2011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 animBg="1"/>
      <p:bldP spid="10" grpId="1" animBg="1"/>
      <p:bldP spid="11" grpId="0" animBg="1"/>
      <p:bldP spid="11" grpId="1" animBg="1"/>
      <p:bldP spid="9" grpId="0" animBg="1"/>
      <p:bldP spid="3" grpId="0" animBg="1"/>
      <p:bldP spid="12" grpId="0" animBg="1"/>
      <p:bldP spid="12" grpId="1" animBg="1"/>
      <p:bldP spid="13" grpId="0" animBg="1"/>
      <p:bldP spid="13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Plugins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0519"/>
            <a:ext cx="3907971" cy="9813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3394917"/>
            <a:ext cx="3095171" cy="2336419"/>
          </a:xfrm>
          <a:prstGeom prst="rect">
            <a:avLst/>
          </a:prstGeom>
        </p:spPr>
      </p:pic>
      <p:pic>
        <p:nvPicPr>
          <p:cNvPr id="15362" name="Picture 2" descr="Image result for jenkins dsl plug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850" y="4392392"/>
            <a:ext cx="3763283" cy="154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513" y="440498"/>
            <a:ext cx="4227059" cy="1151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06" y="3133857"/>
            <a:ext cx="2454047" cy="1718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22" y="1958106"/>
            <a:ext cx="2341338" cy="206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5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56" y="878113"/>
            <a:ext cx="3033486" cy="3033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512" y="1108690"/>
            <a:ext cx="5471885" cy="25723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2572" y="4274456"/>
            <a:ext cx="7010400" cy="17054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/>
              <a:t>g</a:t>
            </a:r>
            <a:r>
              <a:rPr lang="en-US" sz="4400" dirty="0" err="1" smtClean="0"/>
              <a:t>it</a:t>
            </a:r>
            <a:r>
              <a:rPr lang="en-US" sz="4400" dirty="0" smtClean="0"/>
              <a:t> clone using </a:t>
            </a:r>
            <a:r>
              <a:rPr lang="en-US" sz="4400" dirty="0" err="1" smtClean="0"/>
              <a:t>jenkins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3966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0" y="0"/>
            <a:ext cx="3033486" cy="3033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479" y="745010"/>
            <a:ext cx="2801258" cy="15434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162" y="-14133"/>
            <a:ext cx="3047619" cy="30476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2571" y="2866570"/>
            <a:ext cx="7010400" cy="5884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/>
              <a:t>g</a:t>
            </a:r>
            <a:r>
              <a:rPr lang="en-US" sz="4400" dirty="0" err="1" smtClean="0"/>
              <a:t>it</a:t>
            </a:r>
            <a:r>
              <a:rPr lang="en-US" sz="4400" dirty="0" smtClean="0"/>
              <a:t> clone using </a:t>
            </a:r>
            <a:r>
              <a:rPr lang="en-US" sz="4400" dirty="0" err="1" smtClean="0"/>
              <a:t>jenkins</a:t>
            </a:r>
            <a:endParaRPr lang="en-US" sz="4400" dirty="0"/>
          </a:p>
        </p:txBody>
      </p:sp>
      <p:sp>
        <p:nvSpPr>
          <p:cNvPr id="7" name="Rectangle 6"/>
          <p:cNvSpPr/>
          <p:nvPr/>
        </p:nvSpPr>
        <p:spPr>
          <a:xfrm>
            <a:off x="2612571" y="4382741"/>
            <a:ext cx="7010400" cy="5884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/>
              <a:t>mvn</a:t>
            </a:r>
            <a:r>
              <a:rPr lang="en-US" sz="4400" dirty="0" smtClean="0"/>
              <a:t> install </a:t>
            </a:r>
            <a:endParaRPr lang="en-US" sz="4400" dirty="0"/>
          </a:p>
        </p:txBody>
      </p:sp>
      <p:sp>
        <p:nvSpPr>
          <p:cNvPr id="8" name="Rectangle 7"/>
          <p:cNvSpPr/>
          <p:nvPr/>
        </p:nvSpPr>
        <p:spPr>
          <a:xfrm>
            <a:off x="2612571" y="3611580"/>
            <a:ext cx="7010400" cy="6145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/>
              <a:t>mvn</a:t>
            </a:r>
            <a:r>
              <a:rPr lang="en-US" sz="4400" dirty="0" smtClean="0"/>
              <a:t> test </a:t>
            </a:r>
            <a:endParaRPr lang="en-US" sz="4400" dirty="0"/>
          </a:p>
        </p:txBody>
      </p:sp>
      <p:sp>
        <p:nvSpPr>
          <p:cNvPr id="9" name="Rectangle 8"/>
          <p:cNvSpPr/>
          <p:nvPr/>
        </p:nvSpPr>
        <p:spPr>
          <a:xfrm>
            <a:off x="2612571" y="5127751"/>
            <a:ext cx="7010400" cy="5884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/>
              <a:t>mvn</a:t>
            </a:r>
            <a:r>
              <a:rPr lang="en-US" sz="4400" dirty="0" smtClean="0"/>
              <a:t> deploy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7091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DSL Plugin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64114" y="2786743"/>
            <a:ext cx="5617029" cy="856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SEED JOB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3164114" y="3882798"/>
            <a:ext cx="5617029" cy="856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CREATE JOBS FROM SEED JOB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775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25" y="3000395"/>
            <a:ext cx="7791865" cy="26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0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5739" y="2425148"/>
            <a:ext cx="110125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pipeline {</a:t>
            </a:r>
          </a:p>
          <a:p>
            <a:r>
              <a:rPr lang="en-US" sz="4800" dirty="0"/>
              <a:t>    /* insert Declarative Pipeline here */</a:t>
            </a:r>
          </a:p>
          <a:p>
            <a:r>
              <a:rPr lang="en-US" sz="4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842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68" y="135603"/>
            <a:ext cx="1581150" cy="3810000"/>
          </a:xfrm>
          <a:prstGeom prst="rect">
            <a:avLst/>
          </a:prstGeom>
        </p:spPr>
      </p:pic>
      <p:sp>
        <p:nvSpPr>
          <p:cNvPr id="10" name="Oval Callout 9"/>
          <p:cNvSpPr/>
          <p:nvPr/>
        </p:nvSpPr>
        <p:spPr>
          <a:xfrm>
            <a:off x="1541929" y="22328"/>
            <a:ext cx="8193741" cy="1980781"/>
          </a:xfrm>
          <a:prstGeom prst="wedgeEllipse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 THOUGHT ABOUT IT I THINK IT IS BETTER WE HAVE THE </a:t>
            </a: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“VOTE NOW”</a:t>
            </a: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BUTTON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95" y="2293680"/>
            <a:ext cx="8337176" cy="45643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670" y="2293680"/>
            <a:ext cx="2456330" cy="4564320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10399057" y="1197964"/>
            <a:ext cx="1721224" cy="1251709"/>
          </a:xfrm>
          <a:prstGeom prst="wedgeEllipse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OK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8" name="Notched Right Arrow 17"/>
          <p:cNvSpPr/>
          <p:nvPr/>
        </p:nvSpPr>
        <p:spPr>
          <a:xfrm>
            <a:off x="806824" y="3460376"/>
            <a:ext cx="1452282" cy="709344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5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agent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431235" y="1948070"/>
            <a:ext cx="7931426" cy="14312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Where this entire PIPELINE should execute</a:t>
            </a:r>
            <a:endParaRPr lang="en-US" sz="3200" b="1" dirty="0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3636686"/>
            <a:ext cx="3943794" cy="3221314"/>
            <a:chOff x="0" y="3636686"/>
            <a:chExt cx="3943794" cy="32213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636686"/>
              <a:ext cx="3943794" cy="322131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597" y="4239660"/>
              <a:ext cx="2051794" cy="1400175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4277391" y="3636686"/>
            <a:ext cx="3943794" cy="3221314"/>
            <a:chOff x="4277391" y="3636686"/>
            <a:chExt cx="3943794" cy="32213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7391" y="3636686"/>
              <a:ext cx="3943794" cy="322131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627" y="4239660"/>
              <a:ext cx="1913077" cy="1400175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421" y="3572909"/>
            <a:ext cx="32004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9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stages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431235" y="1948070"/>
            <a:ext cx="7931426" cy="14312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Where bulk of work is done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796" y="3900281"/>
            <a:ext cx="7791865" cy="26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4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9539" y="2047460"/>
            <a:ext cx="10952921" cy="14312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series of one or more steps to be executed in a given stage</a:t>
            </a:r>
          </a:p>
        </p:txBody>
      </p:sp>
    </p:spTree>
    <p:extLst>
      <p:ext uri="{BB962C8B-B14F-4D97-AF65-F5344CB8AC3E}">
        <p14:creationId xmlns:p14="http://schemas.microsoft.com/office/powerpoint/2010/main" val="19466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post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619539" y="2703443"/>
            <a:ext cx="10952921" cy="14312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one or more additional steps that are run upon the completion of a Pipeline’s or stage’s run</a:t>
            </a:r>
          </a:p>
        </p:txBody>
      </p:sp>
    </p:spTree>
    <p:extLst>
      <p:ext uri="{BB962C8B-B14F-4D97-AF65-F5344CB8AC3E}">
        <p14:creationId xmlns:p14="http://schemas.microsoft.com/office/powerpoint/2010/main" val="339122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environment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619539" y="2703443"/>
            <a:ext cx="10952921" cy="25841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Sequence </a:t>
            </a:r>
            <a:r>
              <a:rPr lang="en-US" sz="3200" b="1" dirty="0">
                <a:solidFill>
                  <a:schemeClr val="tx1"/>
                </a:solidFill>
              </a:rPr>
              <a:t>of key-value pairs </a:t>
            </a:r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which </a:t>
            </a:r>
            <a:r>
              <a:rPr lang="en-US" sz="3200" b="1" dirty="0">
                <a:solidFill>
                  <a:schemeClr val="tx1"/>
                </a:solidFill>
              </a:rPr>
              <a:t>will be defined as environment variables for the all steps, </a:t>
            </a:r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or </a:t>
            </a:r>
            <a:r>
              <a:rPr lang="en-US" sz="3200" b="1" dirty="0">
                <a:solidFill>
                  <a:schemeClr val="tx1"/>
                </a:solidFill>
              </a:rPr>
              <a:t>stage-specific steps</a:t>
            </a:r>
          </a:p>
        </p:txBody>
      </p:sp>
    </p:spTree>
    <p:extLst>
      <p:ext uri="{BB962C8B-B14F-4D97-AF65-F5344CB8AC3E}">
        <p14:creationId xmlns:p14="http://schemas.microsoft.com/office/powerpoint/2010/main" val="250263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9539" y="2782956"/>
            <a:ext cx="10952921" cy="2564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The options directive allows configuring Pipeline-specific options from within the Pipeline itself</a:t>
            </a:r>
          </a:p>
        </p:txBody>
      </p:sp>
    </p:spTree>
    <p:extLst>
      <p:ext uri="{BB962C8B-B14F-4D97-AF65-F5344CB8AC3E}">
        <p14:creationId xmlns:p14="http://schemas.microsoft.com/office/powerpoint/2010/main" val="237218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parameters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619539" y="2782956"/>
            <a:ext cx="10952921" cy="2564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List of parameters which a user should provide when triggering the Pipeline</a:t>
            </a:r>
          </a:p>
        </p:txBody>
      </p:sp>
    </p:spTree>
    <p:extLst>
      <p:ext uri="{BB962C8B-B14F-4D97-AF65-F5344CB8AC3E}">
        <p14:creationId xmlns:p14="http://schemas.microsoft.com/office/powerpoint/2010/main" val="118765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triggers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619539" y="2782956"/>
            <a:ext cx="10952921" cy="2564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Automated ways in which the Pipeline should be re-triggered</a:t>
            </a:r>
          </a:p>
        </p:txBody>
      </p:sp>
    </p:spTree>
    <p:extLst>
      <p:ext uri="{BB962C8B-B14F-4D97-AF65-F5344CB8AC3E}">
        <p14:creationId xmlns:p14="http://schemas.microsoft.com/office/powerpoint/2010/main" val="41507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tools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619539" y="2782956"/>
            <a:ext cx="10952921" cy="2564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Tools to auto-install and put on the PATH</a:t>
            </a:r>
          </a:p>
        </p:txBody>
      </p:sp>
    </p:spTree>
    <p:extLst>
      <p:ext uri="{BB962C8B-B14F-4D97-AF65-F5344CB8AC3E}">
        <p14:creationId xmlns:p14="http://schemas.microsoft.com/office/powerpoint/2010/main" val="233423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input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619539" y="2782956"/>
            <a:ext cx="10952921" cy="36377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The input directive on a stage allows you to prompt for input, using the input </a:t>
            </a:r>
            <a:r>
              <a:rPr lang="en-US" sz="3200" b="1" dirty="0" smtClean="0">
                <a:solidFill>
                  <a:schemeClr val="tx1"/>
                </a:solidFill>
              </a:rPr>
              <a:t>step</a:t>
            </a: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The stage will pause after any options have been </a:t>
            </a:r>
            <a:r>
              <a:rPr lang="en-US" sz="3200" b="1" dirty="0" smtClean="0">
                <a:solidFill>
                  <a:schemeClr val="tx1"/>
                </a:solidFill>
              </a:rPr>
              <a:t>applied before </a:t>
            </a:r>
            <a:r>
              <a:rPr lang="en-US" sz="3200" b="1" dirty="0">
                <a:solidFill>
                  <a:schemeClr val="tx1"/>
                </a:solidFill>
              </a:rPr>
              <a:t>entering the </a:t>
            </a:r>
            <a:r>
              <a:rPr lang="en-US" sz="3200" b="1" dirty="0" smtClean="0">
                <a:solidFill>
                  <a:schemeClr val="tx1"/>
                </a:solidFill>
              </a:rPr>
              <a:t>stage.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71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268941" y="286871"/>
            <a:ext cx="4715436" cy="2097742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THE DEVELOPER GETS TO WORK AGAIN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2864831"/>
            <a:ext cx="4715436" cy="3746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12" y="3966883"/>
            <a:ext cx="2737150" cy="15419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108137" y="1246097"/>
            <a:ext cx="2545975" cy="2737503"/>
            <a:chOff x="8928847" y="1335742"/>
            <a:chExt cx="2545975" cy="273750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847" y="1335742"/>
              <a:ext cx="2438400" cy="24384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036422" y="3550025"/>
              <a:ext cx="243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WAR PACKAGE</a:t>
              </a:r>
              <a:endParaRPr lang="en-US" sz="2800" b="1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84377" y="5536617"/>
            <a:ext cx="3691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MAKES CODE CHANGES</a:t>
            </a:r>
          </a:p>
        </p:txBody>
      </p:sp>
    </p:spTree>
    <p:extLst>
      <p:ext uri="{BB962C8B-B14F-4D97-AF65-F5344CB8AC3E}">
        <p14:creationId xmlns:p14="http://schemas.microsoft.com/office/powerpoint/2010/main" val="392846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7.40741E-7 L 0.16224 -7.40741E-7 C 0.23489 -7.40741E-7 0.32448 -0.09468 0.32448 -0.17153 L 0.32448 -0.34305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24" y="-1715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when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619539" y="2107095"/>
            <a:ext cx="10952921" cy="36377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Allows the Pipeline to determine whether the stage should be executed depending on the given condition.</a:t>
            </a:r>
          </a:p>
        </p:txBody>
      </p:sp>
    </p:spTree>
    <p:extLst>
      <p:ext uri="{BB962C8B-B14F-4D97-AF65-F5344CB8AC3E}">
        <p14:creationId xmlns:p14="http://schemas.microsoft.com/office/powerpoint/2010/main" val="38031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17743" y="1293123"/>
            <a:ext cx="6437244" cy="1530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Sequential Stages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17743" y="3751401"/>
            <a:ext cx="6437244" cy="1530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Parallel Stages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39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965" y="2950648"/>
            <a:ext cx="4857206" cy="39073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64066"/>
            <a:ext cx="4931722" cy="519112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962503" y="2386361"/>
            <a:ext cx="3383280" cy="734105"/>
            <a:chOff x="6962503" y="2386361"/>
            <a:chExt cx="3383280" cy="734105"/>
          </a:xfrm>
        </p:grpSpPr>
        <p:sp>
          <p:nvSpPr>
            <p:cNvPr id="7" name="Parallelogram 6"/>
            <p:cNvSpPr/>
            <p:nvPr/>
          </p:nvSpPr>
          <p:spPr>
            <a:xfrm rot="21344724">
              <a:off x="6962503" y="2386361"/>
              <a:ext cx="3383280" cy="734105"/>
            </a:xfrm>
            <a:prstGeom prst="parallelogram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 rot="21299195">
              <a:off x="7785464" y="2568747"/>
              <a:ext cx="1737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HYPERVISOR</a:t>
              </a:r>
              <a:endParaRPr lang="en-US" b="1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172305" y="3446884"/>
            <a:ext cx="2771529" cy="1090951"/>
            <a:chOff x="7172305" y="3446884"/>
            <a:chExt cx="2771529" cy="1090951"/>
          </a:xfrm>
        </p:grpSpPr>
        <p:sp>
          <p:nvSpPr>
            <p:cNvPr id="33" name="Rectangle 32"/>
            <p:cNvSpPr/>
            <p:nvPr/>
          </p:nvSpPr>
          <p:spPr>
            <a:xfrm>
              <a:off x="7172305" y="3857928"/>
              <a:ext cx="2771529" cy="67990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100 GB RAM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1000 TB HARD DISK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587707" y="3446884"/>
              <a:ext cx="1963271" cy="40341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CAPACITY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265284" y="5069658"/>
            <a:ext cx="2771529" cy="1100608"/>
            <a:chOff x="7185752" y="4937263"/>
            <a:chExt cx="2771529" cy="1100608"/>
          </a:xfrm>
        </p:grpSpPr>
        <p:sp>
          <p:nvSpPr>
            <p:cNvPr id="35" name="Rectangle 34"/>
            <p:cNvSpPr/>
            <p:nvPr/>
          </p:nvSpPr>
          <p:spPr>
            <a:xfrm>
              <a:off x="7185752" y="5357964"/>
              <a:ext cx="2771529" cy="67990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100 GB RAM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1000 TB HARD DISK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564796" y="4937263"/>
              <a:ext cx="1963271" cy="40341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AVAILABLE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253645" y="5047790"/>
            <a:ext cx="2771529" cy="1100608"/>
            <a:chOff x="7185752" y="4937263"/>
            <a:chExt cx="2771529" cy="1100608"/>
          </a:xfrm>
        </p:grpSpPr>
        <p:sp>
          <p:nvSpPr>
            <p:cNvPr id="41" name="Rectangle 40"/>
            <p:cNvSpPr/>
            <p:nvPr/>
          </p:nvSpPr>
          <p:spPr>
            <a:xfrm>
              <a:off x="7185752" y="5357964"/>
              <a:ext cx="2771529" cy="67990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92 GB RAM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900 TB HARD DISK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64796" y="4937263"/>
              <a:ext cx="1963271" cy="40341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AVAILABLE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253645" y="5050591"/>
            <a:ext cx="2771529" cy="1100608"/>
            <a:chOff x="7185752" y="4937263"/>
            <a:chExt cx="2771529" cy="1100608"/>
          </a:xfrm>
        </p:grpSpPr>
        <p:sp>
          <p:nvSpPr>
            <p:cNvPr id="44" name="Rectangle 43"/>
            <p:cNvSpPr/>
            <p:nvPr/>
          </p:nvSpPr>
          <p:spPr>
            <a:xfrm>
              <a:off x="7185752" y="5357964"/>
              <a:ext cx="2771529" cy="67990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86 GB RAM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700 TB HARD DISK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564796" y="4937263"/>
              <a:ext cx="1963271" cy="40341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AVAILABLE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257209" y="5058148"/>
            <a:ext cx="2771529" cy="1100608"/>
            <a:chOff x="7185752" y="4937263"/>
            <a:chExt cx="2771529" cy="1100608"/>
          </a:xfrm>
        </p:grpSpPr>
        <p:sp>
          <p:nvSpPr>
            <p:cNvPr id="47" name="Rectangle 46"/>
            <p:cNvSpPr/>
            <p:nvPr/>
          </p:nvSpPr>
          <p:spPr>
            <a:xfrm>
              <a:off x="7185752" y="5357964"/>
              <a:ext cx="2771529" cy="67990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70 GB RAM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400 TB HARD DISK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564796" y="4937263"/>
              <a:ext cx="1963271" cy="40341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AVAILABLE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90311" y="525250"/>
            <a:ext cx="1931960" cy="1944431"/>
            <a:chOff x="6390311" y="525250"/>
            <a:chExt cx="1931960" cy="1944431"/>
          </a:xfrm>
        </p:grpSpPr>
        <p:grpSp>
          <p:nvGrpSpPr>
            <p:cNvPr id="30" name="Group 29"/>
            <p:cNvGrpSpPr/>
            <p:nvPr/>
          </p:nvGrpSpPr>
          <p:grpSpPr>
            <a:xfrm>
              <a:off x="6390311" y="849966"/>
              <a:ext cx="1931960" cy="1619715"/>
              <a:chOff x="6283233" y="391889"/>
              <a:chExt cx="1931960" cy="161971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3233" y="391889"/>
                <a:ext cx="1931960" cy="120294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9933" y="507244"/>
                <a:ext cx="629224" cy="629224"/>
              </a:xfrm>
              <a:prstGeom prst="rect">
                <a:avLst/>
              </a:prstGeom>
            </p:spPr>
          </p:pic>
          <p:cxnSp>
            <p:nvCxnSpPr>
              <p:cNvPr id="18" name="Straight Arrow Connector 17"/>
              <p:cNvCxnSpPr/>
              <p:nvPr/>
            </p:nvCxnSpPr>
            <p:spPr>
              <a:xfrm flipH="1" flipV="1">
                <a:off x="7195427" y="1409921"/>
                <a:ext cx="319942" cy="6016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Rectangle 49"/>
            <p:cNvSpPr/>
            <p:nvPr/>
          </p:nvSpPr>
          <p:spPr>
            <a:xfrm>
              <a:off x="6631416" y="525250"/>
              <a:ext cx="1431611" cy="36057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16 GB RAM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300 TB HARD DISK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050638" y="528279"/>
            <a:ext cx="1931960" cy="1829488"/>
            <a:chOff x="8050638" y="528279"/>
            <a:chExt cx="1931960" cy="1829488"/>
          </a:xfrm>
        </p:grpSpPr>
        <p:grpSp>
          <p:nvGrpSpPr>
            <p:cNvPr id="31" name="Group 30"/>
            <p:cNvGrpSpPr/>
            <p:nvPr/>
          </p:nvGrpSpPr>
          <p:grpSpPr>
            <a:xfrm>
              <a:off x="8050638" y="890758"/>
              <a:ext cx="1931960" cy="1467009"/>
              <a:chOff x="8051866" y="391888"/>
              <a:chExt cx="1931960" cy="146700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1866" y="391888"/>
                <a:ext cx="1931960" cy="120294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1240" y="525250"/>
                <a:ext cx="593211" cy="593211"/>
              </a:xfrm>
              <a:prstGeom prst="rect">
                <a:avLst/>
              </a:prstGeom>
            </p:spPr>
          </p:pic>
          <p:cxnSp>
            <p:nvCxnSpPr>
              <p:cNvPr id="22" name="Straight Arrow Connector 21"/>
              <p:cNvCxnSpPr/>
              <p:nvPr/>
            </p:nvCxnSpPr>
            <p:spPr>
              <a:xfrm flipV="1">
                <a:off x="8999662" y="1518767"/>
                <a:ext cx="8122" cy="3401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Rectangle 57"/>
            <p:cNvSpPr/>
            <p:nvPr/>
          </p:nvSpPr>
          <p:spPr>
            <a:xfrm>
              <a:off x="8279825" y="528279"/>
              <a:ext cx="1431611" cy="36057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8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 GB RAM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200 TB HARD DISK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711436" y="501111"/>
            <a:ext cx="1931960" cy="1774208"/>
            <a:chOff x="9711436" y="501111"/>
            <a:chExt cx="1931960" cy="1774208"/>
          </a:xfrm>
        </p:grpSpPr>
        <p:grpSp>
          <p:nvGrpSpPr>
            <p:cNvPr id="32" name="Group 31"/>
            <p:cNvGrpSpPr/>
            <p:nvPr/>
          </p:nvGrpSpPr>
          <p:grpSpPr>
            <a:xfrm>
              <a:off x="9711436" y="861689"/>
              <a:ext cx="1931960" cy="1413630"/>
              <a:chOff x="9672210" y="391886"/>
              <a:chExt cx="1931960" cy="141363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2210" y="391886"/>
                <a:ext cx="1931960" cy="1202948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351" y="493931"/>
                <a:ext cx="679677" cy="655848"/>
              </a:xfrm>
              <a:prstGeom prst="rect">
                <a:avLst/>
              </a:prstGeom>
            </p:spPr>
          </p:pic>
          <p:cxnSp>
            <p:nvCxnSpPr>
              <p:cNvPr id="27" name="Straight Arrow Connector 26"/>
              <p:cNvCxnSpPr/>
              <p:nvPr/>
            </p:nvCxnSpPr>
            <p:spPr>
              <a:xfrm flipV="1">
                <a:off x="10205871" y="1502899"/>
                <a:ext cx="456530" cy="3026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/>
            <p:cNvSpPr/>
            <p:nvPr/>
          </p:nvSpPr>
          <p:spPr>
            <a:xfrm>
              <a:off x="9985821" y="501111"/>
              <a:ext cx="1431611" cy="36057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8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 GB RAM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00 TB HARD DISK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21937" y="255848"/>
            <a:ext cx="41978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VIRTUAL MACHINE</a:t>
            </a:r>
            <a:endParaRPr lang="en-US" sz="4000" b="1" dirty="0"/>
          </a:p>
        </p:txBody>
      </p:sp>
      <p:sp>
        <p:nvSpPr>
          <p:cNvPr id="67" name="Rectangle 66"/>
          <p:cNvSpPr/>
          <p:nvPr/>
        </p:nvSpPr>
        <p:spPr>
          <a:xfrm>
            <a:off x="5080332" y="304230"/>
            <a:ext cx="7111668" cy="6553770"/>
          </a:xfrm>
          <a:prstGeom prst="rect">
            <a:avLst/>
          </a:prstGeom>
          <a:blipFill dpi="0" rotWithShape="1">
            <a:blip r:embed="rId8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loud 67"/>
          <p:cNvSpPr/>
          <p:nvPr/>
        </p:nvSpPr>
        <p:spPr>
          <a:xfrm>
            <a:off x="5636603" y="159485"/>
            <a:ext cx="6411961" cy="6574797"/>
          </a:xfrm>
          <a:prstGeom prst="cloud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0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30" y="4489824"/>
            <a:ext cx="8470496" cy="1763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710166" y="3747140"/>
            <a:ext cx="8440360" cy="624114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HYPERVISOR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712686" y="1937656"/>
            <a:ext cx="2699657" cy="1690914"/>
            <a:chOff x="1712686" y="1937656"/>
            <a:chExt cx="2699657" cy="1690914"/>
          </a:xfrm>
        </p:grpSpPr>
        <p:sp>
          <p:nvSpPr>
            <p:cNvPr id="6" name="Rounded Rectangle 5"/>
            <p:cNvSpPr/>
            <p:nvPr/>
          </p:nvSpPr>
          <p:spPr>
            <a:xfrm>
              <a:off x="1712686" y="1937656"/>
              <a:ext cx="2699657" cy="1690914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87350" y="3124591"/>
              <a:ext cx="23233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Operating</a:t>
              </a:r>
              <a:r>
                <a:rPr lang="en-US" dirty="0" smtClean="0"/>
                <a:t> </a:t>
              </a:r>
              <a:r>
                <a:rPr lang="en-US" b="1" dirty="0"/>
                <a:t>System</a:t>
              </a:r>
              <a:r>
                <a:rPr lang="en-US" dirty="0" smtClean="0"/>
                <a:t> </a:t>
              </a:r>
              <a:r>
                <a:rPr lang="en-US" b="1" dirty="0"/>
                <a:t>(OS)</a:t>
              </a: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3113314" y="2202708"/>
            <a:ext cx="1133223" cy="674915"/>
          </a:xfrm>
          <a:prstGeom prst="roundRect">
            <a:avLst/>
          </a:prstGeom>
          <a:solidFill>
            <a:srgbClr val="99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878491" y="2193666"/>
            <a:ext cx="1133223" cy="67491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Libs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585407" y="1937656"/>
            <a:ext cx="2699657" cy="1690914"/>
            <a:chOff x="4585407" y="1937656"/>
            <a:chExt cx="2699657" cy="1690914"/>
          </a:xfrm>
        </p:grpSpPr>
        <p:sp>
          <p:nvSpPr>
            <p:cNvPr id="19" name="Rounded Rectangle 18"/>
            <p:cNvSpPr/>
            <p:nvPr/>
          </p:nvSpPr>
          <p:spPr>
            <a:xfrm>
              <a:off x="4585407" y="1937656"/>
              <a:ext cx="2699657" cy="1690914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60071" y="3124591"/>
              <a:ext cx="23233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Operating</a:t>
              </a:r>
              <a:r>
                <a:rPr lang="en-US" dirty="0" smtClean="0"/>
                <a:t> </a:t>
              </a:r>
              <a:r>
                <a:rPr lang="en-US" b="1" dirty="0"/>
                <a:t>System</a:t>
              </a:r>
              <a:r>
                <a:rPr lang="en-US" dirty="0" smtClean="0"/>
                <a:t> </a:t>
              </a:r>
              <a:r>
                <a:rPr lang="en-US" b="1" dirty="0"/>
                <a:t>(OS)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1212" y="2193666"/>
            <a:ext cx="2368046" cy="683957"/>
            <a:chOff x="1841097" y="2193666"/>
            <a:chExt cx="2368046" cy="683957"/>
          </a:xfrm>
        </p:grpSpPr>
        <p:sp>
          <p:nvSpPr>
            <p:cNvPr id="22" name="Rounded Rectangle 21"/>
            <p:cNvSpPr/>
            <p:nvPr/>
          </p:nvSpPr>
          <p:spPr>
            <a:xfrm>
              <a:off x="3075920" y="2202708"/>
              <a:ext cx="1133223" cy="674915"/>
            </a:xfrm>
            <a:prstGeom prst="roundRect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841097" y="219366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Libs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450869" y="1932295"/>
            <a:ext cx="2699657" cy="1690914"/>
            <a:chOff x="7450869" y="1932295"/>
            <a:chExt cx="2699657" cy="1690914"/>
          </a:xfrm>
        </p:grpSpPr>
        <p:sp>
          <p:nvSpPr>
            <p:cNvPr id="25" name="Rounded Rectangle 24"/>
            <p:cNvSpPr/>
            <p:nvPr/>
          </p:nvSpPr>
          <p:spPr>
            <a:xfrm>
              <a:off x="7450869" y="1932295"/>
              <a:ext cx="2699657" cy="1690914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725533" y="3119230"/>
              <a:ext cx="23233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Operating</a:t>
              </a:r>
              <a:r>
                <a:rPr lang="en-US" dirty="0" smtClean="0"/>
                <a:t> </a:t>
              </a:r>
              <a:r>
                <a:rPr lang="en-US" b="1" dirty="0"/>
                <a:t>System</a:t>
              </a:r>
              <a:r>
                <a:rPr lang="en-US" dirty="0" smtClean="0"/>
                <a:t> </a:t>
              </a:r>
              <a:r>
                <a:rPr lang="en-US" b="1" dirty="0"/>
                <a:t>(OS)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616674" y="2188305"/>
            <a:ext cx="2368046" cy="683957"/>
            <a:chOff x="1841097" y="2193666"/>
            <a:chExt cx="2368046" cy="683957"/>
          </a:xfrm>
        </p:grpSpPr>
        <p:sp>
          <p:nvSpPr>
            <p:cNvPr id="28" name="Rounded Rectangle 27"/>
            <p:cNvSpPr/>
            <p:nvPr/>
          </p:nvSpPr>
          <p:spPr>
            <a:xfrm>
              <a:off x="3075920" y="2202708"/>
              <a:ext cx="1133223" cy="674915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App3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841097" y="219366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Libs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090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455" y="-13851"/>
            <a:ext cx="4003246" cy="1325563"/>
          </a:xfrm>
        </p:spPr>
        <p:txBody>
          <a:bodyPr/>
          <a:lstStyle/>
          <a:p>
            <a:r>
              <a:rPr lang="en-US" dirty="0" smtClean="0"/>
              <a:t>Containerization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30" y="4476199"/>
            <a:ext cx="8470496" cy="1763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710166" y="3788553"/>
            <a:ext cx="8440360" cy="624114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HYPERVISOR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802542" y="1913869"/>
            <a:ext cx="2699657" cy="1733840"/>
            <a:chOff x="1712686" y="1937656"/>
            <a:chExt cx="2699657" cy="1690914"/>
          </a:xfrm>
        </p:grpSpPr>
        <p:sp>
          <p:nvSpPr>
            <p:cNvPr id="6" name="Rounded Rectangle 5"/>
            <p:cNvSpPr/>
            <p:nvPr/>
          </p:nvSpPr>
          <p:spPr>
            <a:xfrm>
              <a:off x="1712686" y="1937656"/>
              <a:ext cx="2699657" cy="1690914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87350" y="3124591"/>
              <a:ext cx="23233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Operating</a:t>
              </a:r>
              <a:r>
                <a:rPr lang="en-US" dirty="0" smtClean="0"/>
                <a:t> </a:t>
              </a:r>
              <a:r>
                <a:rPr lang="en-US" b="1" dirty="0"/>
                <a:t>System</a:t>
              </a:r>
              <a:r>
                <a:rPr lang="en-US" dirty="0" smtClean="0"/>
                <a:t> </a:t>
              </a:r>
              <a:r>
                <a:rPr lang="en-US" b="1" dirty="0"/>
                <a:t>(OS)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6863" y="1913869"/>
            <a:ext cx="2699657" cy="1690914"/>
            <a:chOff x="4585407" y="1937656"/>
            <a:chExt cx="2699657" cy="1690914"/>
          </a:xfrm>
        </p:grpSpPr>
        <p:grpSp>
          <p:nvGrpSpPr>
            <p:cNvPr id="31" name="Group 30"/>
            <p:cNvGrpSpPr/>
            <p:nvPr/>
          </p:nvGrpSpPr>
          <p:grpSpPr>
            <a:xfrm>
              <a:off x="4585407" y="1937656"/>
              <a:ext cx="2699657" cy="1690914"/>
              <a:chOff x="4585407" y="1937656"/>
              <a:chExt cx="2699657" cy="1690914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4585407" y="1937656"/>
                <a:ext cx="2699657" cy="1690914"/>
              </a:xfrm>
              <a:prstGeom prst="roundRect">
                <a:avLst/>
              </a:prstGeom>
              <a:solidFill>
                <a:srgbClr val="CC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860071" y="3124591"/>
                <a:ext cx="232339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Operating</a:t>
                </a:r>
                <a:r>
                  <a:rPr lang="en-US" dirty="0" smtClean="0"/>
                  <a:t> </a:t>
                </a:r>
                <a:r>
                  <a:rPr lang="en-US" b="1" dirty="0"/>
                  <a:t>System</a:t>
                </a:r>
                <a:r>
                  <a:rPr lang="en-US" dirty="0" smtClean="0"/>
                  <a:t> </a:t>
                </a:r>
                <a:r>
                  <a:rPr lang="en-US" b="1" dirty="0"/>
                  <a:t>(OS)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751212" y="2193666"/>
              <a:ext cx="2368046" cy="683957"/>
              <a:chOff x="1841097" y="2193666"/>
              <a:chExt cx="2368046" cy="683957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3075920" y="2202708"/>
                <a:ext cx="1133223" cy="674915"/>
              </a:xfrm>
              <a:prstGeom prst="roundRect">
                <a:avLst/>
              </a:prstGeom>
              <a:solidFill>
                <a:srgbClr val="FF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1"/>
                    </a:solidFill>
                  </a:rPr>
                  <a:t>App2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1841097" y="2193666"/>
                <a:ext cx="1133223" cy="67491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1"/>
                    </a:solidFill>
                  </a:rPr>
                  <a:t>Libs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68" y="653324"/>
            <a:ext cx="2368046" cy="1095528"/>
          </a:xfrm>
          <a:prstGeom prst="rect">
            <a:avLst/>
          </a:prstGeom>
        </p:spPr>
      </p:pic>
      <p:sp>
        <p:nvSpPr>
          <p:cNvPr id="45" name="Rounded Rectangle 44"/>
          <p:cNvSpPr/>
          <p:nvPr/>
        </p:nvSpPr>
        <p:spPr>
          <a:xfrm>
            <a:off x="5207554" y="877484"/>
            <a:ext cx="1776892" cy="706351"/>
          </a:xfrm>
          <a:prstGeom prst="round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75965" y="1318204"/>
            <a:ext cx="562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OS</a:t>
            </a:r>
            <a:endParaRPr lang="en-US" sz="1600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5298818" y="977048"/>
            <a:ext cx="1610878" cy="382465"/>
            <a:chOff x="9433662" y="1656982"/>
            <a:chExt cx="1276696" cy="510835"/>
          </a:xfrm>
        </p:grpSpPr>
        <p:sp>
          <p:nvSpPr>
            <p:cNvPr id="43" name="Rounded Rectangle 42"/>
            <p:cNvSpPr/>
            <p:nvPr/>
          </p:nvSpPr>
          <p:spPr>
            <a:xfrm>
              <a:off x="10051632" y="1663735"/>
              <a:ext cx="658726" cy="504082"/>
            </a:xfrm>
            <a:prstGeom prst="roundRect">
              <a:avLst/>
            </a:prstGeom>
            <a:solidFill>
              <a:srgbClr val="99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App1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9433662" y="1656982"/>
              <a:ext cx="556284" cy="50408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Libs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878491" y="2193666"/>
            <a:ext cx="2368046" cy="683957"/>
            <a:chOff x="1878491" y="2193666"/>
            <a:chExt cx="2368046" cy="683957"/>
          </a:xfrm>
        </p:grpSpPr>
        <p:sp>
          <p:nvSpPr>
            <p:cNvPr id="51" name="Rounded Rectangle 50"/>
            <p:cNvSpPr/>
            <p:nvPr/>
          </p:nvSpPr>
          <p:spPr>
            <a:xfrm>
              <a:off x="3113314" y="2202708"/>
              <a:ext cx="1133223" cy="674915"/>
            </a:xfrm>
            <a:prstGeom prst="roundRect">
              <a:avLst/>
            </a:prstGeom>
            <a:solidFill>
              <a:srgbClr val="99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1878491" y="219366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Libs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522" y="649042"/>
            <a:ext cx="2368046" cy="1095528"/>
          </a:xfrm>
          <a:prstGeom prst="rect">
            <a:avLst/>
          </a:prstGeom>
        </p:spPr>
      </p:pic>
      <p:grpSp>
        <p:nvGrpSpPr>
          <p:cNvPr id="95" name="Group 94"/>
          <p:cNvGrpSpPr/>
          <p:nvPr/>
        </p:nvGrpSpPr>
        <p:grpSpPr>
          <a:xfrm>
            <a:off x="7812687" y="862114"/>
            <a:ext cx="1776892" cy="778255"/>
            <a:chOff x="7787861" y="759811"/>
            <a:chExt cx="1776892" cy="778255"/>
          </a:xfrm>
        </p:grpSpPr>
        <p:sp>
          <p:nvSpPr>
            <p:cNvPr id="54" name="Rounded Rectangle 53"/>
            <p:cNvSpPr/>
            <p:nvPr/>
          </p:nvSpPr>
          <p:spPr>
            <a:xfrm>
              <a:off x="7787861" y="759811"/>
              <a:ext cx="1776892" cy="706351"/>
            </a:xfrm>
            <a:prstGeom prst="round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424035" y="1199512"/>
              <a:ext cx="5625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OS</a:t>
              </a:r>
              <a:endParaRPr lang="en-US" sz="1600" b="1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955493" y="648931"/>
            <a:ext cx="2368046" cy="1095528"/>
            <a:chOff x="766601" y="617557"/>
            <a:chExt cx="2368046" cy="1095528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601" y="617557"/>
              <a:ext cx="2368046" cy="1095528"/>
            </a:xfrm>
            <a:prstGeom prst="rect">
              <a:avLst/>
            </a:prstGeom>
          </p:spPr>
        </p:pic>
        <p:grpSp>
          <p:nvGrpSpPr>
            <p:cNvPr id="78" name="Group 77"/>
            <p:cNvGrpSpPr/>
            <p:nvPr/>
          </p:nvGrpSpPr>
          <p:grpSpPr>
            <a:xfrm>
              <a:off x="1026431" y="824663"/>
              <a:ext cx="1776892" cy="731778"/>
              <a:chOff x="791584" y="701441"/>
              <a:chExt cx="1776892" cy="731778"/>
            </a:xfrm>
          </p:grpSpPr>
          <p:sp>
            <p:nvSpPr>
              <p:cNvPr id="79" name="Rounded Rectangle 78"/>
              <p:cNvSpPr/>
              <p:nvPr/>
            </p:nvSpPr>
            <p:spPr>
              <a:xfrm>
                <a:off x="791584" y="701441"/>
                <a:ext cx="1776892" cy="723432"/>
              </a:xfrm>
              <a:prstGeom prst="round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>
                <a:off x="882848" y="786283"/>
                <a:ext cx="1610878" cy="646936"/>
                <a:chOff x="882848" y="786283"/>
                <a:chExt cx="1610878" cy="646936"/>
              </a:xfrm>
            </p:grpSpPr>
            <p:sp>
              <p:nvSpPr>
                <p:cNvPr id="81" name="TextBox 80"/>
                <p:cNvSpPr txBox="1"/>
                <p:nvPr/>
              </p:nvSpPr>
              <p:spPr>
                <a:xfrm>
                  <a:off x="1359995" y="1125443"/>
                  <a:ext cx="562599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/>
                    <a:t>OS</a:t>
                  </a:r>
                  <a:endParaRPr lang="en-US" sz="1600" b="1" dirty="0"/>
                </a:p>
              </p:txBody>
            </p:sp>
            <p:grpSp>
              <p:nvGrpSpPr>
                <p:cNvPr id="82" name="Group 81"/>
                <p:cNvGrpSpPr/>
                <p:nvPr/>
              </p:nvGrpSpPr>
              <p:grpSpPr>
                <a:xfrm>
                  <a:off x="882848" y="786283"/>
                  <a:ext cx="1610878" cy="347695"/>
                  <a:chOff x="9433662" y="1656982"/>
                  <a:chExt cx="1276696" cy="510835"/>
                </a:xfrm>
              </p:grpSpPr>
              <p:sp>
                <p:nvSpPr>
                  <p:cNvPr id="83" name="Rounded Rectangle 82"/>
                  <p:cNvSpPr/>
                  <p:nvPr/>
                </p:nvSpPr>
                <p:spPr>
                  <a:xfrm>
                    <a:off x="10051632" y="1663735"/>
                    <a:ext cx="658726" cy="504082"/>
                  </a:xfrm>
                  <a:prstGeom prst="roundRect">
                    <a:avLst/>
                  </a:prstGeom>
                  <a:solidFill>
                    <a:srgbClr val="99FF6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 smtClean="0">
                        <a:solidFill>
                          <a:schemeClr val="tx1"/>
                        </a:solidFill>
                      </a:rPr>
                      <a:t>App1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4" name="Rounded Rectangle 83"/>
                  <p:cNvSpPr/>
                  <p:nvPr/>
                </p:nvSpPr>
                <p:spPr>
                  <a:xfrm>
                    <a:off x="9433662" y="1656982"/>
                    <a:ext cx="556284" cy="504082"/>
                  </a:xfrm>
                  <a:prstGeom prst="round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 smtClean="0">
                        <a:solidFill>
                          <a:schemeClr val="tx1"/>
                        </a:solidFill>
                      </a:rPr>
                      <a:t>Libs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97" name="Group 96"/>
          <p:cNvGrpSpPr/>
          <p:nvPr/>
        </p:nvGrpSpPr>
        <p:grpSpPr>
          <a:xfrm>
            <a:off x="7218911" y="1935332"/>
            <a:ext cx="2699657" cy="1690914"/>
            <a:chOff x="4585407" y="1937656"/>
            <a:chExt cx="2699657" cy="1690914"/>
          </a:xfrm>
        </p:grpSpPr>
        <p:sp>
          <p:nvSpPr>
            <p:cNvPr id="101" name="Rounded Rectangle 100"/>
            <p:cNvSpPr/>
            <p:nvPr/>
          </p:nvSpPr>
          <p:spPr>
            <a:xfrm>
              <a:off x="4585407" y="1937656"/>
              <a:ext cx="2699657" cy="1690914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860071" y="3124591"/>
              <a:ext cx="23233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Operating</a:t>
              </a:r>
              <a:r>
                <a:rPr lang="en-US" dirty="0" smtClean="0"/>
                <a:t> </a:t>
              </a:r>
              <a:r>
                <a:rPr lang="en-US" b="1" dirty="0"/>
                <a:t>System</a:t>
              </a:r>
              <a:r>
                <a:rPr lang="en-US" dirty="0" smtClean="0"/>
                <a:t> </a:t>
              </a:r>
              <a:r>
                <a:rPr lang="en-US" b="1" dirty="0"/>
                <a:t>(OS)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886852" y="947429"/>
            <a:ext cx="1610878" cy="382465"/>
            <a:chOff x="9433662" y="1598827"/>
            <a:chExt cx="1276696" cy="510834"/>
          </a:xfrm>
        </p:grpSpPr>
        <p:sp>
          <p:nvSpPr>
            <p:cNvPr id="58" name="Rounded Rectangle 57"/>
            <p:cNvSpPr/>
            <p:nvPr/>
          </p:nvSpPr>
          <p:spPr>
            <a:xfrm>
              <a:off x="10051632" y="1605579"/>
              <a:ext cx="658726" cy="504082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App2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9433662" y="1598827"/>
              <a:ext cx="556284" cy="50408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Libs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7418500" y="2274978"/>
            <a:ext cx="2368046" cy="683957"/>
            <a:chOff x="1841097" y="2193666"/>
            <a:chExt cx="2368046" cy="683957"/>
          </a:xfrm>
        </p:grpSpPr>
        <p:sp>
          <p:nvSpPr>
            <p:cNvPr id="104" name="Rounded Rectangle 103"/>
            <p:cNvSpPr/>
            <p:nvPr/>
          </p:nvSpPr>
          <p:spPr>
            <a:xfrm>
              <a:off x="3075920" y="2202708"/>
              <a:ext cx="1133223" cy="674915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41097" y="219366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Libs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560652" y="643462"/>
            <a:ext cx="2368046" cy="1095528"/>
            <a:chOff x="589798" y="648931"/>
            <a:chExt cx="2368046" cy="1095528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798" y="648931"/>
              <a:ext cx="2368046" cy="1095528"/>
            </a:xfrm>
            <a:prstGeom prst="rect">
              <a:avLst/>
            </a:prstGeom>
          </p:spPr>
        </p:pic>
        <p:grpSp>
          <p:nvGrpSpPr>
            <p:cNvPr id="87" name="Group 86"/>
            <p:cNvGrpSpPr/>
            <p:nvPr/>
          </p:nvGrpSpPr>
          <p:grpSpPr>
            <a:xfrm>
              <a:off x="827137" y="821572"/>
              <a:ext cx="1776892" cy="779273"/>
              <a:chOff x="9404873" y="1524001"/>
              <a:chExt cx="1408270" cy="1040827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9404873" y="1524001"/>
                <a:ext cx="1408270" cy="943429"/>
              </a:xfrm>
              <a:prstGeom prst="round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9477204" y="1656982"/>
                <a:ext cx="1276696" cy="907846"/>
                <a:chOff x="9477204" y="1656982"/>
                <a:chExt cx="1276696" cy="907846"/>
              </a:xfrm>
            </p:grpSpPr>
            <p:sp>
              <p:nvSpPr>
                <p:cNvPr id="90" name="TextBox 89"/>
                <p:cNvSpPr txBox="1"/>
                <p:nvPr/>
              </p:nvSpPr>
              <p:spPr>
                <a:xfrm>
                  <a:off x="9855365" y="2112642"/>
                  <a:ext cx="445886" cy="4521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/>
                    <a:t>OS</a:t>
                  </a:r>
                  <a:endParaRPr lang="en-US" sz="1600" b="1" dirty="0"/>
                </a:p>
              </p:txBody>
            </p:sp>
            <p:grpSp>
              <p:nvGrpSpPr>
                <p:cNvPr id="91" name="Group 90"/>
                <p:cNvGrpSpPr/>
                <p:nvPr/>
              </p:nvGrpSpPr>
              <p:grpSpPr>
                <a:xfrm>
                  <a:off x="9477204" y="1656982"/>
                  <a:ext cx="1276696" cy="510835"/>
                  <a:chOff x="9433662" y="1656982"/>
                  <a:chExt cx="1276696" cy="510835"/>
                </a:xfrm>
              </p:grpSpPr>
              <p:sp>
                <p:nvSpPr>
                  <p:cNvPr id="92" name="Rounded Rectangle 91"/>
                  <p:cNvSpPr/>
                  <p:nvPr/>
                </p:nvSpPr>
                <p:spPr>
                  <a:xfrm>
                    <a:off x="10051632" y="1663735"/>
                    <a:ext cx="658726" cy="504082"/>
                  </a:xfrm>
                  <a:prstGeom prst="roundRect">
                    <a:avLst/>
                  </a:prstGeom>
                  <a:solidFill>
                    <a:srgbClr val="FF99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 smtClean="0">
                        <a:solidFill>
                          <a:schemeClr val="tx1"/>
                        </a:solidFill>
                      </a:rPr>
                      <a:t>App2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" name="Rounded Rectangle 92"/>
                  <p:cNvSpPr/>
                  <p:nvPr/>
                </p:nvSpPr>
                <p:spPr>
                  <a:xfrm>
                    <a:off x="9433662" y="1656982"/>
                    <a:ext cx="556284" cy="504082"/>
                  </a:xfrm>
                  <a:prstGeom prst="round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 smtClean="0">
                        <a:solidFill>
                          <a:schemeClr val="tx1"/>
                        </a:solidFill>
                      </a:rPr>
                      <a:t>Libs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</p:grpSp>
      <p:pic>
        <p:nvPicPr>
          <p:cNvPr id="106" name="Picture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109" y="1948082"/>
            <a:ext cx="1673678" cy="151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7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2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0.10248 0.006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17" y="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5 -0.00208 L 0.20131 0.0053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48" y="37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73 -0.19144 L 0.13151 -0.19144 C 0.07565 -0.19144 0.00729 -0.12917 0.00729 -0.07848 L 0.00729 0.03588 " pathEditMode="relative" rAng="0" ptsTypes="AAAA">
                                      <p:cBhvr>
                                        <p:cTn id="46" dur="2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22" y="1136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5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0.00417 -0.21435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071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4"/>
                                            </p:cond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4 -0.00023 L -0.12175 -0.00023 C -0.17553 -0.00023 -0.24154 0.0544 -0.24154 0.0993 L -0.24154 0.19977 " pathEditMode="relative" rAng="0" ptsTypes="AAAA">
                                      <p:cBhvr>
                                        <p:cTn id="9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4 -0.00231 L -0.12878 -0.00231 C -0.18503 -0.00231 -0.25417 0.0537 -0.25417 0.09931 L -0.25417 0.20116 " pathEditMode="relative" rAng="0" ptsTypes="AAAA">
                                      <p:cBhvr>
                                        <p:cTn id="9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8" y="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5" grpId="0" animBg="1"/>
      <p:bldP spid="45" grpId="1" animBg="1"/>
      <p:bldP spid="46" grpId="0"/>
      <p:bldP spid="46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229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- Ease Of Use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6292"/>
            <a:ext cx="5609652" cy="435353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15534" y="3112305"/>
            <a:ext cx="3132255" cy="2110920"/>
            <a:chOff x="1712686" y="1937656"/>
            <a:chExt cx="2699657" cy="1694391"/>
          </a:xfrm>
        </p:grpSpPr>
        <p:sp>
          <p:nvSpPr>
            <p:cNvPr id="5" name="Rounded Rectangle 4"/>
            <p:cNvSpPr/>
            <p:nvPr/>
          </p:nvSpPr>
          <p:spPr>
            <a:xfrm>
              <a:off x="1712686" y="1937656"/>
              <a:ext cx="2699657" cy="1690914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88950" y="3262715"/>
              <a:ext cx="23233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Operating</a:t>
              </a:r>
              <a:r>
                <a:rPr lang="en-US" dirty="0" smtClean="0"/>
                <a:t> </a:t>
              </a:r>
              <a:r>
                <a:rPr lang="en-US" b="1" dirty="0"/>
                <a:t>System</a:t>
              </a:r>
              <a:r>
                <a:rPr lang="en-US" dirty="0" smtClean="0"/>
                <a:t> </a:t>
              </a:r>
              <a:r>
                <a:rPr lang="en-US" b="1" dirty="0"/>
                <a:t>(OS)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38" y="2406291"/>
            <a:ext cx="5548205" cy="435353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853714" y="3112305"/>
            <a:ext cx="3097946" cy="2106588"/>
            <a:chOff x="1712686" y="1937656"/>
            <a:chExt cx="2699658" cy="1690914"/>
          </a:xfrm>
        </p:grpSpPr>
        <p:sp>
          <p:nvSpPr>
            <p:cNvPr id="12" name="Rounded Rectangle 11"/>
            <p:cNvSpPr/>
            <p:nvPr/>
          </p:nvSpPr>
          <p:spPr>
            <a:xfrm>
              <a:off x="1712686" y="1937656"/>
              <a:ext cx="2699657" cy="1690914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88951" y="3259238"/>
              <a:ext cx="23233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Operating</a:t>
              </a:r>
              <a:r>
                <a:rPr lang="en-US" dirty="0" smtClean="0"/>
                <a:t> </a:t>
              </a:r>
              <a:r>
                <a:rPr lang="en-US" b="1" dirty="0"/>
                <a:t>System</a:t>
              </a:r>
              <a:r>
                <a:rPr lang="en-US" dirty="0" smtClean="0"/>
                <a:t> </a:t>
              </a:r>
              <a:r>
                <a:rPr lang="en-US" b="1" dirty="0"/>
                <a:t>(OS)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773381" y="6382453"/>
            <a:ext cx="2245590" cy="3773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DEV MACHINE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79892" y="6382453"/>
            <a:ext cx="2245590" cy="377372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PRD MACHINE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40358" y="3303626"/>
            <a:ext cx="2625120" cy="675128"/>
            <a:chOff x="540358" y="3303626"/>
            <a:chExt cx="2625120" cy="675128"/>
          </a:xfrm>
        </p:grpSpPr>
        <p:sp>
          <p:nvSpPr>
            <p:cNvPr id="17" name="Rounded Rectangle 16"/>
            <p:cNvSpPr/>
            <p:nvPr/>
          </p:nvSpPr>
          <p:spPr>
            <a:xfrm>
              <a:off x="2032255" y="3303839"/>
              <a:ext cx="1133223" cy="674915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40358" y="330362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Jar files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540357" y="4083854"/>
            <a:ext cx="1133223" cy="67491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Java 1.7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410" y="753089"/>
            <a:ext cx="820390" cy="34251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049486" y="1156710"/>
            <a:ext cx="1741715" cy="439861"/>
            <a:chOff x="4049486" y="1156710"/>
            <a:chExt cx="1741715" cy="439861"/>
          </a:xfrm>
        </p:grpSpPr>
        <p:sp>
          <p:nvSpPr>
            <p:cNvPr id="22" name="Rounded Rectangle 21"/>
            <p:cNvSpPr/>
            <p:nvPr/>
          </p:nvSpPr>
          <p:spPr>
            <a:xfrm>
              <a:off x="5043041" y="1156710"/>
              <a:ext cx="748160" cy="439861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049486" y="1156710"/>
              <a:ext cx="954535" cy="43986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Jar files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38991" y="3312402"/>
            <a:ext cx="2625120" cy="675128"/>
            <a:chOff x="540358" y="3303626"/>
            <a:chExt cx="2625120" cy="675128"/>
          </a:xfrm>
        </p:grpSpPr>
        <p:sp>
          <p:nvSpPr>
            <p:cNvPr id="28" name="Rounded Rectangle 27"/>
            <p:cNvSpPr/>
            <p:nvPr/>
          </p:nvSpPr>
          <p:spPr>
            <a:xfrm>
              <a:off x="2032255" y="3303839"/>
              <a:ext cx="1133223" cy="674915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40358" y="330362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Jar files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30481" y="1075819"/>
            <a:ext cx="2625120" cy="675128"/>
            <a:chOff x="540358" y="3303626"/>
            <a:chExt cx="2625120" cy="675128"/>
          </a:xfrm>
        </p:grpSpPr>
        <p:sp>
          <p:nvSpPr>
            <p:cNvPr id="32" name="Rounded Rectangle 31"/>
            <p:cNvSpPr/>
            <p:nvPr/>
          </p:nvSpPr>
          <p:spPr>
            <a:xfrm>
              <a:off x="2032255" y="3303839"/>
              <a:ext cx="1133223" cy="674915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540358" y="330362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Jar files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Rounded Rectangle 33"/>
          <p:cNvSpPr/>
          <p:nvPr/>
        </p:nvSpPr>
        <p:spPr>
          <a:xfrm>
            <a:off x="7064528" y="4083853"/>
            <a:ext cx="1133223" cy="674915"/>
          </a:xfrm>
          <a:prstGeom prst="roundRect">
            <a:avLst/>
          </a:prstGeom>
          <a:solidFill>
            <a:srgbClr val="99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Java 1.8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59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0.2586 -0.3310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47" y="-1703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L 0.27201 0.32384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94" y="1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9" grpId="0" animBg="1"/>
      <p:bldP spid="3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229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- Ease Of Use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6292"/>
            <a:ext cx="5609652" cy="435353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15534" y="3112305"/>
            <a:ext cx="3132255" cy="2110920"/>
            <a:chOff x="1712686" y="1937656"/>
            <a:chExt cx="2699657" cy="1694391"/>
          </a:xfrm>
        </p:grpSpPr>
        <p:sp>
          <p:nvSpPr>
            <p:cNvPr id="5" name="Rounded Rectangle 4"/>
            <p:cNvSpPr/>
            <p:nvPr/>
          </p:nvSpPr>
          <p:spPr>
            <a:xfrm>
              <a:off x="1712686" y="1937656"/>
              <a:ext cx="2699657" cy="1690914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88950" y="3262715"/>
              <a:ext cx="23233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Operating</a:t>
              </a:r>
              <a:r>
                <a:rPr lang="en-US" dirty="0" smtClean="0"/>
                <a:t> </a:t>
              </a:r>
              <a:r>
                <a:rPr lang="en-US" b="1" dirty="0"/>
                <a:t>System</a:t>
              </a:r>
              <a:r>
                <a:rPr lang="en-US" dirty="0" smtClean="0"/>
                <a:t> </a:t>
              </a:r>
              <a:r>
                <a:rPr lang="en-US" b="1" dirty="0"/>
                <a:t>(OS)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38" y="2406291"/>
            <a:ext cx="5548205" cy="435353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853714" y="3112305"/>
            <a:ext cx="3097946" cy="2106588"/>
            <a:chOff x="1712686" y="1937656"/>
            <a:chExt cx="2699658" cy="1690914"/>
          </a:xfrm>
        </p:grpSpPr>
        <p:sp>
          <p:nvSpPr>
            <p:cNvPr id="12" name="Rounded Rectangle 11"/>
            <p:cNvSpPr/>
            <p:nvPr/>
          </p:nvSpPr>
          <p:spPr>
            <a:xfrm>
              <a:off x="1712686" y="1937656"/>
              <a:ext cx="2699657" cy="1690914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88951" y="3259238"/>
              <a:ext cx="23233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Operating</a:t>
              </a:r>
              <a:r>
                <a:rPr lang="en-US" dirty="0" smtClean="0"/>
                <a:t> </a:t>
              </a:r>
              <a:r>
                <a:rPr lang="en-US" b="1" dirty="0"/>
                <a:t>System</a:t>
              </a:r>
              <a:r>
                <a:rPr lang="en-US" dirty="0" smtClean="0"/>
                <a:t> </a:t>
              </a:r>
              <a:r>
                <a:rPr lang="en-US" b="1" dirty="0"/>
                <a:t>(OS)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773381" y="6382453"/>
            <a:ext cx="2245590" cy="3773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DEV MACHINE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79892" y="6382453"/>
            <a:ext cx="2245590" cy="377372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PRD MACHINE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40358" y="3303626"/>
            <a:ext cx="2625120" cy="675128"/>
            <a:chOff x="540358" y="3303626"/>
            <a:chExt cx="2625120" cy="675128"/>
          </a:xfrm>
        </p:grpSpPr>
        <p:sp>
          <p:nvSpPr>
            <p:cNvPr id="17" name="Rounded Rectangle 16"/>
            <p:cNvSpPr/>
            <p:nvPr/>
          </p:nvSpPr>
          <p:spPr>
            <a:xfrm>
              <a:off x="2032255" y="3303839"/>
              <a:ext cx="1133223" cy="674915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40358" y="330362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Jar files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540357" y="4083854"/>
            <a:ext cx="1133223" cy="67491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Java 1.7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410" y="753089"/>
            <a:ext cx="820390" cy="34251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049486" y="1156710"/>
            <a:ext cx="1741715" cy="439861"/>
            <a:chOff x="4049486" y="1156710"/>
            <a:chExt cx="1741715" cy="439861"/>
          </a:xfrm>
        </p:grpSpPr>
        <p:sp>
          <p:nvSpPr>
            <p:cNvPr id="22" name="Rounded Rectangle 21"/>
            <p:cNvSpPr/>
            <p:nvPr/>
          </p:nvSpPr>
          <p:spPr>
            <a:xfrm>
              <a:off x="5043041" y="1156710"/>
              <a:ext cx="748160" cy="439861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049486" y="1156710"/>
              <a:ext cx="954535" cy="43986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Jar files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0358" y="3303519"/>
            <a:ext cx="2625120" cy="675128"/>
            <a:chOff x="540358" y="3303626"/>
            <a:chExt cx="2625120" cy="675128"/>
          </a:xfrm>
        </p:grpSpPr>
        <p:sp>
          <p:nvSpPr>
            <p:cNvPr id="28" name="Rounded Rectangle 27"/>
            <p:cNvSpPr/>
            <p:nvPr/>
          </p:nvSpPr>
          <p:spPr>
            <a:xfrm>
              <a:off x="2032255" y="3303839"/>
              <a:ext cx="1133223" cy="674915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40358" y="330362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Jar files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30481" y="1075819"/>
            <a:ext cx="2625120" cy="675128"/>
            <a:chOff x="540358" y="3303626"/>
            <a:chExt cx="2625120" cy="675128"/>
          </a:xfrm>
        </p:grpSpPr>
        <p:sp>
          <p:nvSpPr>
            <p:cNvPr id="32" name="Rounded Rectangle 31"/>
            <p:cNvSpPr/>
            <p:nvPr/>
          </p:nvSpPr>
          <p:spPr>
            <a:xfrm>
              <a:off x="2032255" y="3303839"/>
              <a:ext cx="1133223" cy="674915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540358" y="330362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Jar files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Rounded Rectangle 33"/>
          <p:cNvSpPr/>
          <p:nvPr/>
        </p:nvSpPr>
        <p:spPr>
          <a:xfrm>
            <a:off x="7064528" y="4083853"/>
            <a:ext cx="1133223" cy="674915"/>
          </a:xfrm>
          <a:prstGeom prst="roundRect">
            <a:avLst/>
          </a:prstGeom>
          <a:solidFill>
            <a:srgbClr val="99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Java 1.8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672" y="3154942"/>
            <a:ext cx="1669709" cy="166970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73686" y="3446154"/>
            <a:ext cx="2815950" cy="1238293"/>
            <a:chOff x="6929795" y="753089"/>
            <a:chExt cx="2815950" cy="1238293"/>
          </a:xfrm>
        </p:grpSpPr>
        <p:grpSp>
          <p:nvGrpSpPr>
            <p:cNvPr id="35" name="Group 34"/>
            <p:cNvGrpSpPr/>
            <p:nvPr/>
          </p:nvGrpSpPr>
          <p:grpSpPr>
            <a:xfrm>
              <a:off x="6929795" y="753089"/>
              <a:ext cx="2815950" cy="1238293"/>
              <a:chOff x="766601" y="617557"/>
              <a:chExt cx="2368046" cy="1095528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601" y="617557"/>
                <a:ext cx="2368046" cy="1095528"/>
              </a:xfrm>
              <a:prstGeom prst="rect">
                <a:avLst/>
              </a:prstGeom>
            </p:spPr>
          </p:pic>
          <p:grpSp>
            <p:nvGrpSpPr>
              <p:cNvPr id="37" name="Group 36"/>
              <p:cNvGrpSpPr/>
              <p:nvPr/>
            </p:nvGrpSpPr>
            <p:grpSpPr>
              <a:xfrm>
                <a:off x="1026431" y="824663"/>
                <a:ext cx="1776892" cy="811481"/>
                <a:chOff x="791584" y="701441"/>
                <a:chExt cx="1776892" cy="811481"/>
              </a:xfrm>
            </p:grpSpPr>
            <p:sp>
              <p:nvSpPr>
                <p:cNvPr id="38" name="Rounded Rectangle 37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882849" y="786283"/>
                  <a:ext cx="1610878" cy="726639"/>
                  <a:chOff x="882849" y="786283"/>
                  <a:chExt cx="1610878" cy="726639"/>
                </a:xfrm>
              </p:grpSpPr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1505051" y="1205146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882849" y="786283"/>
                    <a:ext cx="1610878" cy="249825"/>
                    <a:chOff x="9433662" y="1656982"/>
                    <a:chExt cx="1276696" cy="367044"/>
                  </a:xfrm>
                </p:grpSpPr>
                <p:sp>
                  <p:nvSpPr>
                    <p:cNvPr id="42" name="Rounded Rectangle 41"/>
                    <p:cNvSpPr/>
                    <p:nvPr/>
                  </p:nvSpPr>
                  <p:spPr>
                    <a:xfrm>
                      <a:off x="10051632" y="1663734"/>
                      <a:ext cx="658726" cy="360292"/>
                    </a:xfrm>
                    <a:prstGeom prst="roundRect">
                      <a:avLst/>
                    </a:prstGeom>
                    <a:solidFill>
                      <a:srgbClr val="99FF6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" name="Rounded Rectangle 42"/>
                    <p:cNvSpPr/>
                    <p:nvPr/>
                  </p:nvSpPr>
                  <p:spPr>
                    <a:xfrm>
                      <a:off x="9433662" y="1656982"/>
                      <a:ext cx="556284" cy="367043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Jar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</a:rPr>
                        <a:t>FIles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44" name="Rounded Rectangle 43"/>
            <p:cNvSpPr/>
            <p:nvPr/>
          </p:nvSpPr>
          <p:spPr>
            <a:xfrm>
              <a:off x="7353397" y="1408099"/>
              <a:ext cx="834654" cy="288861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Java 1.7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027" y="155824"/>
            <a:ext cx="2140692" cy="128688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37424" y="2839230"/>
            <a:ext cx="2845833" cy="2185241"/>
            <a:chOff x="319645" y="914401"/>
            <a:chExt cx="2845833" cy="218524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49941" y="584105"/>
              <a:ext cx="2185241" cy="2845833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752092" y="1742530"/>
              <a:ext cx="2052734" cy="917230"/>
              <a:chOff x="7399772" y="495557"/>
              <a:chExt cx="2112982" cy="917230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399772" y="495557"/>
                <a:ext cx="2112982" cy="917230"/>
                <a:chOff x="791584" y="701441"/>
                <a:chExt cx="1776892" cy="811481"/>
              </a:xfrm>
            </p:grpSpPr>
            <p:sp>
              <p:nvSpPr>
                <p:cNvPr id="50" name="Rounded Rectangle 49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1" name="Group 50"/>
                <p:cNvGrpSpPr/>
                <p:nvPr/>
              </p:nvGrpSpPr>
              <p:grpSpPr>
                <a:xfrm>
                  <a:off x="882849" y="786283"/>
                  <a:ext cx="1610878" cy="726639"/>
                  <a:chOff x="882849" y="786283"/>
                  <a:chExt cx="1610878" cy="726639"/>
                </a:xfrm>
              </p:grpSpPr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1505051" y="1205146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53" name="Group 52"/>
                  <p:cNvGrpSpPr/>
                  <p:nvPr/>
                </p:nvGrpSpPr>
                <p:grpSpPr>
                  <a:xfrm>
                    <a:off x="882849" y="786283"/>
                    <a:ext cx="1610878" cy="249825"/>
                    <a:chOff x="9433662" y="1656982"/>
                    <a:chExt cx="1276696" cy="367044"/>
                  </a:xfrm>
                </p:grpSpPr>
                <p:sp>
                  <p:nvSpPr>
                    <p:cNvPr id="54" name="Rounded Rectangle 53"/>
                    <p:cNvSpPr/>
                    <p:nvPr/>
                  </p:nvSpPr>
                  <p:spPr>
                    <a:xfrm>
                      <a:off x="10051632" y="1663734"/>
                      <a:ext cx="658726" cy="360292"/>
                    </a:xfrm>
                    <a:prstGeom prst="roundRect">
                      <a:avLst/>
                    </a:prstGeom>
                    <a:solidFill>
                      <a:srgbClr val="99FF6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5" name="Rounded Rectangle 54"/>
                    <p:cNvSpPr/>
                    <p:nvPr/>
                  </p:nvSpPr>
                  <p:spPr>
                    <a:xfrm>
                      <a:off x="9433662" y="1656982"/>
                      <a:ext cx="556284" cy="367043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Jar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</a:rPr>
                        <a:t>FIles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7" name="Rounded Rectangle 46"/>
              <p:cNvSpPr/>
              <p:nvPr/>
            </p:nvSpPr>
            <p:spPr>
              <a:xfrm>
                <a:off x="7514398" y="916472"/>
                <a:ext cx="834654" cy="288861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Java 1.7</a:t>
                </a: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3467503" y="951497"/>
            <a:ext cx="2845833" cy="2185241"/>
            <a:chOff x="319645" y="914401"/>
            <a:chExt cx="2845833" cy="2185241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49941" y="584105"/>
              <a:ext cx="2185241" cy="2845833"/>
            </a:xfrm>
            <a:prstGeom prst="rect">
              <a:avLst/>
            </a:prstGeom>
          </p:spPr>
        </p:pic>
        <p:grpSp>
          <p:nvGrpSpPr>
            <p:cNvPr id="58" name="Group 57"/>
            <p:cNvGrpSpPr/>
            <p:nvPr/>
          </p:nvGrpSpPr>
          <p:grpSpPr>
            <a:xfrm>
              <a:off x="752092" y="1742530"/>
              <a:ext cx="2052734" cy="917230"/>
              <a:chOff x="7399772" y="495557"/>
              <a:chExt cx="2112982" cy="917230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7399772" y="495557"/>
                <a:ext cx="2112982" cy="917230"/>
                <a:chOff x="791584" y="701441"/>
                <a:chExt cx="1776892" cy="811481"/>
              </a:xfrm>
            </p:grpSpPr>
            <p:sp>
              <p:nvSpPr>
                <p:cNvPr id="61" name="Rounded Rectangle 60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882849" y="786283"/>
                  <a:ext cx="1610878" cy="726639"/>
                  <a:chOff x="882849" y="786283"/>
                  <a:chExt cx="1610878" cy="726639"/>
                </a:xfrm>
              </p:grpSpPr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1505051" y="1205146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882849" y="786283"/>
                    <a:ext cx="1610878" cy="249825"/>
                    <a:chOff x="9433662" y="1656982"/>
                    <a:chExt cx="1276696" cy="367044"/>
                  </a:xfrm>
                </p:grpSpPr>
                <p:sp>
                  <p:nvSpPr>
                    <p:cNvPr id="65" name="Rounded Rectangle 64"/>
                    <p:cNvSpPr/>
                    <p:nvPr/>
                  </p:nvSpPr>
                  <p:spPr>
                    <a:xfrm>
                      <a:off x="10051632" y="1663734"/>
                      <a:ext cx="658726" cy="360292"/>
                    </a:xfrm>
                    <a:prstGeom prst="roundRect">
                      <a:avLst/>
                    </a:prstGeom>
                    <a:solidFill>
                      <a:srgbClr val="99FF6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6" name="Rounded Rectangle 65"/>
                    <p:cNvSpPr/>
                    <p:nvPr/>
                  </p:nvSpPr>
                  <p:spPr>
                    <a:xfrm>
                      <a:off x="9433662" y="1656982"/>
                      <a:ext cx="556284" cy="367043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Jar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</a:rPr>
                        <a:t>FIles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60" name="Rounded Rectangle 59"/>
              <p:cNvSpPr/>
              <p:nvPr/>
            </p:nvSpPr>
            <p:spPr>
              <a:xfrm>
                <a:off x="7514398" y="916472"/>
                <a:ext cx="834654" cy="288861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Java 1.7</a:t>
                </a: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6994711" y="3595209"/>
            <a:ext cx="2815950" cy="1238293"/>
            <a:chOff x="6929795" y="753089"/>
            <a:chExt cx="2815950" cy="1238293"/>
          </a:xfrm>
        </p:grpSpPr>
        <p:grpSp>
          <p:nvGrpSpPr>
            <p:cNvPr id="68" name="Group 67"/>
            <p:cNvGrpSpPr/>
            <p:nvPr/>
          </p:nvGrpSpPr>
          <p:grpSpPr>
            <a:xfrm>
              <a:off x="6929795" y="753089"/>
              <a:ext cx="2815950" cy="1238293"/>
              <a:chOff x="766601" y="617557"/>
              <a:chExt cx="2368046" cy="1095528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601" y="617557"/>
                <a:ext cx="2368046" cy="1095528"/>
              </a:xfrm>
              <a:prstGeom prst="rect">
                <a:avLst/>
              </a:prstGeom>
            </p:spPr>
          </p:pic>
          <p:grpSp>
            <p:nvGrpSpPr>
              <p:cNvPr id="71" name="Group 70"/>
              <p:cNvGrpSpPr/>
              <p:nvPr/>
            </p:nvGrpSpPr>
            <p:grpSpPr>
              <a:xfrm>
                <a:off x="1026431" y="824663"/>
                <a:ext cx="1776892" cy="811481"/>
                <a:chOff x="791584" y="701441"/>
                <a:chExt cx="1776892" cy="811481"/>
              </a:xfrm>
            </p:grpSpPr>
            <p:sp>
              <p:nvSpPr>
                <p:cNvPr id="72" name="Rounded Rectangle 71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882849" y="786283"/>
                  <a:ext cx="1610878" cy="726639"/>
                  <a:chOff x="882849" y="786283"/>
                  <a:chExt cx="1610878" cy="726639"/>
                </a:xfrm>
              </p:grpSpPr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1505051" y="1205146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882849" y="786283"/>
                    <a:ext cx="1610878" cy="249825"/>
                    <a:chOff x="9433662" y="1656982"/>
                    <a:chExt cx="1276696" cy="367044"/>
                  </a:xfrm>
                </p:grpSpPr>
                <p:sp>
                  <p:nvSpPr>
                    <p:cNvPr id="76" name="Rounded Rectangle 75"/>
                    <p:cNvSpPr/>
                    <p:nvPr/>
                  </p:nvSpPr>
                  <p:spPr>
                    <a:xfrm>
                      <a:off x="10051632" y="1663734"/>
                      <a:ext cx="658726" cy="360292"/>
                    </a:xfrm>
                    <a:prstGeom prst="roundRect">
                      <a:avLst/>
                    </a:prstGeom>
                    <a:solidFill>
                      <a:srgbClr val="99FF6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7" name="Rounded Rectangle 76"/>
                    <p:cNvSpPr/>
                    <p:nvPr/>
                  </p:nvSpPr>
                  <p:spPr>
                    <a:xfrm>
                      <a:off x="9433662" y="1656982"/>
                      <a:ext cx="556284" cy="367043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Jar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</a:rPr>
                        <a:t>FIles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69" name="Rounded Rectangle 68"/>
            <p:cNvSpPr/>
            <p:nvPr/>
          </p:nvSpPr>
          <p:spPr>
            <a:xfrm>
              <a:off x="7353397" y="1408099"/>
              <a:ext cx="834654" cy="288861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Java 1.7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469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L 0.2586 -0.3310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30" y="-1655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L 0.27201 0.32384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94" y="1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0.25456 -0.27292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21" y="-1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0.28294 0.31088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41" y="1553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3"/>
                                            </p:cond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9" grpId="0" animBg="1"/>
      <p:bldP spid="19" grpId="1" animBg="1"/>
      <p:bldP spid="34" grpId="0" animBg="1"/>
      <p:bldP spid="34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Engine</a:t>
            </a:r>
            <a:endParaRPr lang="en-US" dirty="0"/>
          </a:p>
        </p:txBody>
      </p:sp>
      <p:pic>
        <p:nvPicPr>
          <p:cNvPr id="1026" name="Picture 2" descr="https://docs.docker.com/engine/images/engine-components-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235" y="1988502"/>
            <a:ext cx="7159528" cy="468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92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981" y="1726227"/>
            <a:ext cx="9550037" cy="5131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559" y="2873829"/>
            <a:ext cx="1801041" cy="37229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1" y="2873829"/>
            <a:ext cx="1996986" cy="37229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4" y="2083253"/>
            <a:ext cx="2693666" cy="26193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717" y="1869892"/>
            <a:ext cx="2947028" cy="2619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925" y="2523714"/>
            <a:ext cx="2095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5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7086" y="1429431"/>
            <a:ext cx="9477828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dirty="0" smtClean="0"/>
              <a:t>eature </a:t>
            </a:r>
            <a:r>
              <a:rPr lang="en-US" sz="2400" dirty="0"/>
              <a:t>of the </a:t>
            </a:r>
            <a:r>
              <a:rPr lang="en-US" sz="2400" dirty="0" smtClean="0"/>
              <a:t>Linux kernel</a:t>
            </a:r>
            <a:r>
              <a:rPr lang="en-US" sz="2400" dirty="0"/>
              <a:t> that partitions kernel </a:t>
            </a:r>
            <a:r>
              <a:rPr lang="en-US" sz="2400" dirty="0" smtClean="0"/>
              <a:t>resources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43" y="2689453"/>
            <a:ext cx="7242628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9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2864831"/>
            <a:ext cx="4715436" cy="37460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4377" y="5536617"/>
            <a:ext cx="3691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MAKES CODE CHANGES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350" y="0"/>
            <a:ext cx="3587742" cy="38727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12" y="3966883"/>
            <a:ext cx="2737150" cy="15419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12" y="3996514"/>
            <a:ext cx="2767853" cy="155922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984378" y="1245182"/>
            <a:ext cx="4204446" cy="5737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TAG: WITH_BUTTON   1a5eb8b4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84378" y="1846729"/>
            <a:ext cx="4204446" cy="5737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TAG: WITHOUT_BUTTON   c1e4be4b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4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0.00144 -0.27454 L 0.32943 -0.26157 " pathEditMode="relative" ptsTypes="A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0833E-6 -8.51852E-6 L 0.00144 -0.42616 L 0.32357 -0.41065 " pathEditMode="relative" ptsTypes="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6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3" grpId="0" animBg="1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261261" y="1382372"/>
            <a:ext cx="10515581" cy="54538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828" y="89703"/>
            <a:ext cx="10515600" cy="1325563"/>
          </a:xfrm>
        </p:spPr>
        <p:txBody>
          <a:bodyPr/>
          <a:lstStyle/>
          <a:p>
            <a:r>
              <a:rPr lang="en-US" dirty="0" smtClean="0"/>
              <a:t>Namespaces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017374" y="402096"/>
            <a:ext cx="5759468" cy="6707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</a:t>
            </a:r>
            <a:r>
              <a:rPr lang="en-US" dirty="0" smtClean="0"/>
              <a:t>eature </a:t>
            </a:r>
            <a:r>
              <a:rPr lang="en-US" dirty="0"/>
              <a:t>of the </a:t>
            </a:r>
            <a:r>
              <a:rPr lang="en-US" dirty="0" smtClean="0"/>
              <a:t>Linux kernel</a:t>
            </a:r>
            <a:r>
              <a:rPr lang="en-US" dirty="0"/>
              <a:t> that partitions kernel </a:t>
            </a:r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33700" y="2588324"/>
            <a:ext cx="754744" cy="75474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63885" y="3714980"/>
            <a:ext cx="754744" cy="754744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1010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4913069" y="1445545"/>
            <a:ext cx="754744" cy="936061"/>
            <a:chOff x="4963885" y="1473310"/>
            <a:chExt cx="754744" cy="936061"/>
          </a:xfrm>
        </p:grpSpPr>
        <p:sp>
          <p:nvSpPr>
            <p:cNvPr id="7" name="Rectangle 6"/>
            <p:cNvSpPr/>
            <p:nvPr/>
          </p:nvSpPr>
          <p:spPr>
            <a:xfrm>
              <a:off x="4963885" y="1473310"/>
              <a:ext cx="754744" cy="7547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7" idx="2"/>
            </p:cNvCxnSpPr>
            <p:nvPr/>
          </p:nvCxnSpPr>
          <p:spPr>
            <a:xfrm>
              <a:off x="5341257" y="2228054"/>
              <a:ext cx="0" cy="18131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1611072" y="2402789"/>
            <a:ext cx="4484928" cy="178953"/>
            <a:chOff x="1611072" y="2402789"/>
            <a:chExt cx="4484928" cy="178953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1611072" y="2409371"/>
              <a:ext cx="448492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1618317" y="2402789"/>
              <a:ext cx="0" cy="1789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718628" y="2409371"/>
            <a:ext cx="754744" cy="933697"/>
            <a:chOff x="5718628" y="2409371"/>
            <a:chExt cx="754744" cy="933697"/>
          </a:xfrm>
        </p:grpSpPr>
        <p:sp>
          <p:nvSpPr>
            <p:cNvPr id="9" name="Rectangle 8"/>
            <p:cNvSpPr/>
            <p:nvPr/>
          </p:nvSpPr>
          <p:spPr>
            <a:xfrm>
              <a:off x="5718628" y="2588324"/>
              <a:ext cx="754744" cy="754744"/>
            </a:xfrm>
            <a:prstGeom prst="rect">
              <a:avLst/>
            </a:prstGeom>
            <a:solidFill>
              <a:srgbClr val="FF99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1009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6096000" y="2409371"/>
              <a:ext cx="0" cy="1789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4194625" y="2402790"/>
            <a:ext cx="754744" cy="933696"/>
            <a:chOff x="4194625" y="2402790"/>
            <a:chExt cx="754744" cy="933696"/>
          </a:xfrm>
        </p:grpSpPr>
        <p:sp>
          <p:nvSpPr>
            <p:cNvPr id="8" name="Rectangle 7"/>
            <p:cNvSpPr/>
            <p:nvPr/>
          </p:nvSpPr>
          <p:spPr>
            <a:xfrm>
              <a:off x="4194625" y="2581742"/>
              <a:ext cx="754744" cy="7547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…..</a:t>
              </a:r>
              <a:endParaRPr lang="en-US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4593750" y="2402790"/>
              <a:ext cx="0" cy="1789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2721423" y="2405179"/>
            <a:ext cx="754744" cy="937889"/>
            <a:chOff x="2721423" y="2405179"/>
            <a:chExt cx="754744" cy="937889"/>
          </a:xfrm>
        </p:grpSpPr>
        <p:sp>
          <p:nvSpPr>
            <p:cNvPr id="10" name="Rectangle 9"/>
            <p:cNvSpPr/>
            <p:nvPr/>
          </p:nvSpPr>
          <p:spPr>
            <a:xfrm>
              <a:off x="2721423" y="2588324"/>
              <a:ext cx="754744" cy="754744"/>
            </a:xfrm>
            <a:prstGeom prst="rect">
              <a:avLst/>
            </a:prstGeom>
            <a:solidFill>
              <a:srgbClr val="00CC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3098795" y="2405179"/>
              <a:ext cx="0" cy="1789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7445829" y="3505878"/>
            <a:ext cx="754744" cy="954824"/>
            <a:chOff x="7445829" y="3505878"/>
            <a:chExt cx="754744" cy="954824"/>
          </a:xfrm>
        </p:grpSpPr>
        <p:sp>
          <p:nvSpPr>
            <p:cNvPr id="13" name="Rectangle 12"/>
            <p:cNvSpPr/>
            <p:nvPr/>
          </p:nvSpPr>
          <p:spPr>
            <a:xfrm>
              <a:off x="7445829" y="3705958"/>
              <a:ext cx="754744" cy="754744"/>
            </a:xfrm>
            <a:prstGeom prst="rect">
              <a:avLst/>
            </a:prstGeom>
            <a:solidFill>
              <a:srgbClr val="FF99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1011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7815928" y="3505878"/>
              <a:ext cx="0" cy="1789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5341257" y="3338964"/>
            <a:ext cx="2481944" cy="353127"/>
            <a:chOff x="5341257" y="3338964"/>
            <a:chExt cx="2481944" cy="353127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6095980" y="3338964"/>
              <a:ext cx="0" cy="1789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341257" y="3517917"/>
              <a:ext cx="24819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5355755" y="3513138"/>
              <a:ext cx="0" cy="1789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11001087" y="1563517"/>
            <a:ext cx="915141" cy="7186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Firefox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0976428" y="2402789"/>
            <a:ext cx="939800" cy="718683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0976409" y="3309847"/>
            <a:ext cx="954328" cy="718683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Docker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33014" y="1768634"/>
            <a:ext cx="1582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HOST OS</a:t>
            </a:r>
            <a:endParaRPr lang="en-US" sz="24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3352022" y="3866023"/>
            <a:ext cx="196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Container PID</a:t>
            </a:r>
            <a:endParaRPr lang="en-US" sz="20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5855354" y="3875942"/>
            <a:ext cx="196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Container PID</a:t>
            </a:r>
            <a:endParaRPr lang="en-US" sz="2000" b="1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699" y="4663121"/>
            <a:ext cx="3067478" cy="2154689"/>
          </a:xfrm>
          <a:prstGeom prst="rect">
            <a:avLst/>
          </a:prstGeom>
        </p:spPr>
      </p:pic>
      <p:grpSp>
        <p:nvGrpSpPr>
          <p:cNvPr id="78" name="Group 77"/>
          <p:cNvGrpSpPr/>
          <p:nvPr/>
        </p:nvGrpSpPr>
        <p:grpSpPr>
          <a:xfrm>
            <a:off x="4209141" y="4492853"/>
            <a:ext cx="2264231" cy="2193962"/>
            <a:chOff x="4209141" y="4492853"/>
            <a:chExt cx="2264231" cy="2193962"/>
          </a:xfrm>
        </p:grpSpPr>
        <p:sp>
          <p:nvSpPr>
            <p:cNvPr id="14" name="Rectangle 13"/>
            <p:cNvSpPr/>
            <p:nvPr/>
          </p:nvSpPr>
          <p:spPr>
            <a:xfrm>
              <a:off x="4963885" y="4775234"/>
              <a:ext cx="754744" cy="727960"/>
            </a:xfrm>
            <a:prstGeom prst="rect">
              <a:avLst/>
            </a:prstGeom>
            <a:solidFill>
              <a:srgbClr val="99FF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09141" y="5958855"/>
              <a:ext cx="754744" cy="727960"/>
            </a:xfrm>
            <a:prstGeom prst="rect">
              <a:avLst/>
            </a:prstGeom>
            <a:solidFill>
              <a:srgbClr val="FF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18628" y="5958855"/>
              <a:ext cx="754744" cy="727960"/>
            </a:xfrm>
            <a:prstGeom prst="rect">
              <a:avLst/>
            </a:prstGeom>
            <a:solidFill>
              <a:srgbClr val="FF33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5348494" y="4492853"/>
              <a:ext cx="13" cy="2679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5341239" y="5501599"/>
              <a:ext cx="13" cy="2679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593750" y="5769502"/>
              <a:ext cx="15022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endCxn id="16" idx="0"/>
            </p:cNvCxnSpPr>
            <p:nvPr/>
          </p:nvCxnSpPr>
          <p:spPr>
            <a:xfrm>
              <a:off x="6088727" y="5770112"/>
              <a:ext cx="7273" cy="1887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4586500" y="5777372"/>
              <a:ext cx="7273" cy="1887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0" name="Picture 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739" y="4648742"/>
            <a:ext cx="3057952" cy="2169068"/>
          </a:xfrm>
          <a:prstGeom prst="rect">
            <a:avLst/>
          </a:prstGeom>
        </p:spPr>
      </p:pic>
      <p:grpSp>
        <p:nvGrpSpPr>
          <p:cNvPr id="79" name="Group 78"/>
          <p:cNvGrpSpPr/>
          <p:nvPr/>
        </p:nvGrpSpPr>
        <p:grpSpPr>
          <a:xfrm>
            <a:off x="7445829" y="4485593"/>
            <a:ext cx="1908630" cy="2201222"/>
            <a:chOff x="7445829" y="4485593"/>
            <a:chExt cx="1908630" cy="2201222"/>
          </a:xfrm>
        </p:grpSpPr>
        <p:sp>
          <p:nvSpPr>
            <p:cNvPr id="17" name="Rectangle 16"/>
            <p:cNvSpPr/>
            <p:nvPr/>
          </p:nvSpPr>
          <p:spPr>
            <a:xfrm>
              <a:off x="7445829" y="4738982"/>
              <a:ext cx="754744" cy="727960"/>
            </a:xfrm>
            <a:prstGeom prst="rect">
              <a:avLst/>
            </a:prstGeom>
            <a:solidFill>
              <a:srgbClr val="FF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599715" y="5958855"/>
              <a:ext cx="754744" cy="727960"/>
            </a:xfrm>
            <a:prstGeom prst="rect">
              <a:avLst/>
            </a:prstGeom>
            <a:solidFill>
              <a:srgbClr val="66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7823188" y="4485593"/>
              <a:ext cx="13" cy="2679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7823182" y="5726025"/>
              <a:ext cx="1132132" cy="144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7" idx="2"/>
            </p:cNvCxnSpPr>
            <p:nvPr/>
          </p:nvCxnSpPr>
          <p:spPr>
            <a:xfrm flipH="1">
              <a:off x="7823182" y="5466942"/>
              <a:ext cx="19" cy="2735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8955314" y="5740466"/>
              <a:ext cx="7259" cy="2256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327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62" grpId="0" animBg="1"/>
      <p:bldP spid="62" grpId="1" animBg="1"/>
      <p:bldP spid="63" grpId="0" animBg="1"/>
      <p:bldP spid="63" grpId="1" animBg="1"/>
      <p:bldP spid="64" grpId="0" animBg="1"/>
      <p:bldP spid="72" grpId="0"/>
      <p:bldP spid="7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264228"/>
            <a:ext cx="97740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 err="1"/>
              <a:t>pid</a:t>
            </a:r>
            <a:r>
              <a:rPr lang="en-US" sz="2000" dirty="0"/>
              <a:t> namespace: Process isolation (PID: Process ID</a:t>
            </a:r>
            <a:r>
              <a:rPr lang="en-US" sz="2000" dirty="0" smtClean="0"/>
              <a:t>).</a:t>
            </a:r>
          </a:p>
          <a:p>
            <a:endParaRPr lang="en-US" sz="2000" dirty="0"/>
          </a:p>
          <a:p>
            <a:r>
              <a:rPr lang="en-US" sz="2000" dirty="0"/>
              <a:t>The net namespace: Managing network interfaces (NET: Networking</a:t>
            </a:r>
            <a:r>
              <a:rPr lang="en-US" sz="2000" dirty="0" smtClean="0"/>
              <a:t>).</a:t>
            </a:r>
          </a:p>
          <a:p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dirty="0" err="1"/>
              <a:t>ipc</a:t>
            </a:r>
            <a:r>
              <a:rPr lang="en-US" sz="2000" dirty="0"/>
              <a:t> namespace: Managing access to IPC resources (IPC: </a:t>
            </a:r>
            <a:r>
              <a:rPr lang="en-US" sz="2000" dirty="0" err="1"/>
              <a:t>InterProcess</a:t>
            </a:r>
            <a:r>
              <a:rPr lang="en-US" sz="2000" dirty="0"/>
              <a:t> Communication</a:t>
            </a:r>
            <a:r>
              <a:rPr lang="en-US" sz="2000" dirty="0" smtClean="0"/>
              <a:t>).</a:t>
            </a:r>
          </a:p>
          <a:p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dirty="0" err="1"/>
              <a:t>mnt</a:t>
            </a:r>
            <a:r>
              <a:rPr lang="en-US" sz="2000" dirty="0"/>
              <a:t> namespace: Managing </a:t>
            </a:r>
            <a:r>
              <a:rPr lang="en-US" sz="2000" dirty="0" err="1"/>
              <a:t>filesystem</a:t>
            </a:r>
            <a:r>
              <a:rPr lang="en-US" sz="2000" dirty="0"/>
              <a:t> mount points (MNT: Mount</a:t>
            </a:r>
            <a:r>
              <a:rPr lang="en-US" sz="2000" dirty="0" smtClean="0"/>
              <a:t>).</a:t>
            </a:r>
          </a:p>
          <a:p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dirty="0" err="1"/>
              <a:t>uts</a:t>
            </a:r>
            <a:r>
              <a:rPr lang="en-US" sz="2000" dirty="0"/>
              <a:t> namespace: Isolating kernel and version identifiers. (UTS: Unix Timesharing System).</a:t>
            </a:r>
          </a:p>
        </p:txBody>
      </p:sp>
    </p:spTree>
    <p:extLst>
      <p:ext uri="{BB962C8B-B14F-4D97-AF65-F5344CB8AC3E}">
        <p14:creationId xmlns:p14="http://schemas.microsoft.com/office/powerpoint/2010/main" val="105567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CGroups</a:t>
            </a:r>
            <a:endParaRPr lang="en-US" dirty="0"/>
          </a:p>
        </p:txBody>
      </p:sp>
      <p:sp>
        <p:nvSpPr>
          <p:cNvPr id="5" name="Round Diagonal Corner Rectangle 4"/>
          <p:cNvSpPr/>
          <p:nvPr/>
        </p:nvSpPr>
        <p:spPr>
          <a:xfrm>
            <a:off x="362858" y="1690688"/>
            <a:ext cx="3207657" cy="805769"/>
          </a:xfrm>
          <a:prstGeom prst="round2Diag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Let us take an application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86" y="1690688"/>
            <a:ext cx="2991267" cy="311511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189524" y="3045601"/>
            <a:ext cx="1279562" cy="464457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 GB RAM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189524" y="2503714"/>
            <a:ext cx="1279562" cy="464457"/>
          </a:xfrm>
          <a:prstGeom prst="roundRect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 CPU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Cloud 8"/>
          <p:cNvSpPr/>
          <p:nvPr/>
        </p:nvSpPr>
        <p:spPr>
          <a:xfrm>
            <a:off x="580571" y="5326742"/>
            <a:ext cx="5094514" cy="1219200"/>
          </a:xfrm>
          <a:prstGeom prst="cloud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How does the system allocate the resources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Double Brace 9"/>
          <p:cNvSpPr/>
          <p:nvPr/>
        </p:nvSpPr>
        <p:spPr>
          <a:xfrm>
            <a:off x="5874829" y="5521760"/>
            <a:ext cx="1954476" cy="6096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It uses </a:t>
            </a:r>
            <a:r>
              <a:rPr lang="en-US" sz="2000" b="1" dirty="0" err="1" smtClean="0"/>
              <a:t>CGroups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2457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CGroups</a:t>
            </a:r>
            <a:endParaRPr lang="en-US" dirty="0"/>
          </a:p>
        </p:txBody>
      </p:sp>
      <p:sp>
        <p:nvSpPr>
          <p:cNvPr id="5" name="Round Diagonal Corner Rectangle 4"/>
          <p:cNvSpPr/>
          <p:nvPr/>
        </p:nvSpPr>
        <p:spPr>
          <a:xfrm>
            <a:off x="362858" y="1690688"/>
            <a:ext cx="3207657" cy="805769"/>
          </a:xfrm>
          <a:prstGeom prst="round2Diag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Let us take an application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86" y="1690688"/>
            <a:ext cx="2991267" cy="311511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189524" y="3045601"/>
            <a:ext cx="1279562" cy="464457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 GB RAM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189524" y="2503714"/>
            <a:ext cx="1279562" cy="464457"/>
          </a:xfrm>
          <a:prstGeom prst="roundRect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 CPU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Cloud 8"/>
          <p:cNvSpPr/>
          <p:nvPr/>
        </p:nvSpPr>
        <p:spPr>
          <a:xfrm>
            <a:off x="580571" y="5326742"/>
            <a:ext cx="5094514" cy="1219200"/>
          </a:xfrm>
          <a:prstGeom prst="cloud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How does the system allocate the resources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Double Brace 9"/>
          <p:cNvSpPr/>
          <p:nvPr/>
        </p:nvSpPr>
        <p:spPr>
          <a:xfrm>
            <a:off x="5874829" y="5521760"/>
            <a:ext cx="1954476" cy="6096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It uses </a:t>
            </a:r>
            <a:r>
              <a:rPr lang="en-US" sz="2000" b="1" dirty="0" err="1" smtClean="0"/>
              <a:t>CGroups</a:t>
            </a:r>
            <a:endParaRPr lang="en-US" sz="20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3960585" y="1767913"/>
            <a:ext cx="2991267" cy="2136429"/>
            <a:chOff x="766601" y="617557"/>
            <a:chExt cx="2368046" cy="109552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601" y="617557"/>
              <a:ext cx="2368046" cy="1095528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1026431" y="824663"/>
              <a:ext cx="1776892" cy="835717"/>
              <a:chOff x="791584" y="701441"/>
              <a:chExt cx="1776892" cy="835717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791584" y="701441"/>
                <a:ext cx="1776892" cy="723432"/>
              </a:xfrm>
              <a:prstGeom prst="round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882848" y="786283"/>
                <a:ext cx="1610878" cy="750875"/>
                <a:chOff x="882848" y="786283"/>
                <a:chExt cx="1610878" cy="750875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>
                  <a:off x="1484572" y="1229382"/>
                  <a:ext cx="562599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/>
                    <a:t>OS</a:t>
                  </a:r>
                  <a:endParaRPr lang="en-US" sz="1600" b="1" dirty="0"/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882848" y="786283"/>
                  <a:ext cx="1610878" cy="347695"/>
                  <a:chOff x="9433662" y="1656982"/>
                  <a:chExt cx="1276696" cy="510835"/>
                </a:xfrm>
              </p:grpSpPr>
              <p:sp>
                <p:nvSpPr>
                  <p:cNvPr id="18" name="Rounded Rectangle 17"/>
                  <p:cNvSpPr/>
                  <p:nvPr/>
                </p:nvSpPr>
                <p:spPr>
                  <a:xfrm>
                    <a:off x="10051632" y="1663735"/>
                    <a:ext cx="658726" cy="504082"/>
                  </a:xfrm>
                  <a:prstGeom prst="roundRect">
                    <a:avLst/>
                  </a:prstGeom>
                  <a:solidFill>
                    <a:srgbClr val="99FF6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 smtClean="0">
                        <a:solidFill>
                          <a:schemeClr val="tx1"/>
                        </a:solidFill>
                      </a:rPr>
                      <a:t>App1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ounded Rectangle 18"/>
                  <p:cNvSpPr/>
                  <p:nvPr/>
                </p:nvSpPr>
                <p:spPr>
                  <a:xfrm>
                    <a:off x="9433662" y="1656982"/>
                    <a:ext cx="556284" cy="504082"/>
                  </a:xfrm>
                  <a:prstGeom prst="round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 smtClean="0">
                        <a:solidFill>
                          <a:schemeClr val="tx1"/>
                        </a:solidFill>
                      </a:rPr>
                      <a:t>Libs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64288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Union Mount</a:t>
            </a:r>
            <a:endParaRPr lang="en-US" dirty="0"/>
          </a:p>
        </p:txBody>
      </p:sp>
      <p:pic>
        <p:nvPicPr>
          <p:cNvPr id="23554" name="Picture 2" descr="https://cdn-images-1.medium.com/max/1600/1*hZgRPWerZVbaGT8jJiJZV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89" y="13208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85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63" y="961072"/>
            <a:ext cx="11561430" cy="554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6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mg.scoop.it/bmExZyvGWidultcwx9hCb7nTzqrqzN7Y9aBZTaXoQ8Q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8" y="0"/>
            <a:ext cx="11999782" cy="674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7030387" y="2803161"/>
            <a:ext cx="1813809" cy="47968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8080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213422" y="5668782"/>
            <a:ext cx="1813809" cy="47968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7070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91921" y="3357797"/>
            <a:ext cx="2578309" cy="7345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Default Bridge Docker0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513225" y="569628"/>
            <a:ext cx="4661941" cy="2158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277723" y="2713221"/>
            <a:ext cx="2675746" cy="2158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820521" y="2803161"/>
            <a:ext cx="2675746" cy="528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46873" y="554638"/>
            <a:ext cx="4661941" cy="2158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918148" y="2570814"/>
            <a:ext cx="3766280" cy="2158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072189" y="5516380"/>
            <a:ext cx="3000202" cy="63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6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mg.scoop.it/bmExZyvGWidultcwx9hCb7nTzqrqzN7Y9aBZTaXoQ8Q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8" y="0"/>
            <a:ext cx="11999782" cy="674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7060367" y="2803161"/>
            <a:ext cx="1813809" cy="47968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8080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243402" y="5668782"/>
            <a:ext cx="1813809" cy="47968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7070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153" y="3282847"/>
            <a:ext cx="6448660" cy="1788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890" y="2595801"/>
            <a:ext cx="2895993" cy="17888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0318" y="2595801"/>
            <a:ext cx="95250" cy="106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254" y="2595801"/>
            <a:ext cx="95250" cy="1066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01169" y="3532687"/>
            <a:ext cx="1678898" cy="514660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LondonBridge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90775" y="3532687"/>
            <a:ext cx="1678898" cy="514660"/>
          </a:xfrm>
          <a:prstGeom prst="rect">
            <a:avLst/>
          </a:prstGeom>
          <a:solidFill>
            <a:srgbClr val="66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OldBridge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230224" y="4369642"/>
            <a:ext cx="2563078" cy="13734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30224" y="4047347"/>
            <a:ext cx="0" cy="337283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985588" y="4047347"/>
            <a:ext cx="0" cy="337283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525484" y="4356514"/>
            <a:ext cx="2443740" cy="26862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449" y="4656093"/>
            <a:ext cx="229964" cy="4155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563" y="4113167"/>
            <a:ext cx="808921" cy="5429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980" y="848197"/>
            <a:ext cx="1394085" cy="139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3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19950" y="0"/>
            <a:ext cx="11546543" cy="6599507"/>
            <a:chOff x="519950" y="0"/>
            <a:chExt cx="11546543" cy="659950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50" y="0"/>
              <a:ext cx="11546543" cy="6599507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1271175" y="2079812"/>
              <a:ext cx="2440214" cy="1430083"/>
              <a:chOff x="766601" y="617557"/>
              <a:chExt cx="2368046" cy="1095528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601" y="617557"/>
                <a:ext cx="2368046" cy="1095528"/>
              </a:xfrm>
              <a:prstGeom prst="rect">
                <a:avLst/>
              </a:prstGeom>
            </p:spPr>
          </p:pic>
          <p:grpSp>
            <p:nvGrpSpPr>
              <p:cNvPr id="21" name="Group 20"/>
              <p:cNvGrpSpPr/>
              <p:nvPr/>
            </p:nvGrpSpPr>
            <p:grpSpPr>
              <a:xfrm>
                <a:off x="1026431" y="824663"/>
                <a:ext cx="1776892" cy="835717"/>
                <a:chOff x="791584" y="701441"/>
                <a:chExt cx="1776892" cy="835717"/>
              </a:xfrm>
            </p:grpSpPr>
            <p:sp>
              <p:nvSpPr>
                <p:cNvPr id="22" name="Rounded Rectangle 21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4" name="Group 23"/>
                <p:cNvGrpSpPr/>
                <p:nvPr/>
              </p:nvGrpSpPr>
              <p:grpSpPr>
                <a:xfrm>
                  <a:off x="882848" y="786283"/>
                  <a:ext cx="1610878" cy="750875"/>
                  <a:chOff x="882848" y="786283"/>
                  <a:chExt cx="1610878" cy="750875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484572" y="1229382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31" name="Group 30"/>
                  <p:cNvGrpSpPr/>
                  <p:nvPr/>
                </p:nvGrpSpPr>
                <p:grpSpPr>
                  <a:xfrm>
                    <a:off x="882848" y="786283"/>
                    <a:ext cx="1610878" cy="347695"/>
                    <a:chOff x="9433662" y="1656982"/>
                    <a:chExt cx="1276696" cy="510835"/>
                  </a:xfrm>
                </p:grpSpPr>
                <p:sp>
                  <p:nvSpPr>
                    <p:cNvPr id="32" name="Rounded Rectangle 31"/>
                    <p:cNvSpPr/>
                    <p:nvPr/>
                  </p:nvSpPr>
                  <p:spPr>
                    <a:xfrm>
                      <a:off x="10051632" y="1663735"/>
                      <a:ext cx="658726" cy="504082"/>
                    </a:xfrm>
                    <a:prstGeom prst="roundRect">
                      <a:avLst/>
                    </a:prstGeom>
                    <a:solidFill>
                      <a:srgbClr val="99FF6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3" name="Rounded Rectangle 32"/>
                    <p:cNvSpPr/>
                    <p:nvPr/>
                  </p:nvSpPr>
                  <p:spPr>
                    <a:xfrm>
                      <a:off x="9433662" y="1656982"/>
                      <a:ext cx="556284" cy="504082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Libs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8" name="Group 7"/>
            <p:cNvGrpSpPr/>
            <p:nvPr/>
          </p:nvGrpSpPr>
          <p:grpSpPr>
            <a:xfrm>
              <a:off x="4608924" y="2058720"/>
              <a:ext cx="2444498" cy="1527243"/>
              <a:chOff x="4608924" y="2058720"/>
              <a:chExt cx="2444498" cy="1527243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8924" y="2058720"/>
                <a:ext cx="2444498" cy="1527243"/>
              </a:xfrm>
              <a:prstGeom prst="rect">
                <a:avLst/>
              </a:prstGeom>
            </p:spPr>
          </p:pic>
          <p:grpSp>
            <p:nvGrpSpPr>
              <p:cNvPr id="42" name="Group 41"/>
              <p:cNvGrpSpPr/>
              <p:nvPr/>
            </p:nvGrpSpPr>
            <p:grpSpPr>
              <a:xfrm>
                <a:off x="4915651" y="2350165"/>
                <a:ext cx="1831044" cy="1090930"/>
                <a:chOff x="791584" y="701441"/>
                <a:chExt cx="1776892" cy="835717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4" name="Group 43"/>
                <p:cNvGrpSpPr/>
                <p:nvPr/>
              </p:nvGrpSpPr>
              <p:grpSpPr>
                <a:xfrm>
                  <a:off x="882848" y="786283"/>
                  <a:ext cx="1610878" cy="750875"/>
                  <a:chOff x="882848" y="786283"/>
                  <a:chExt cx="1610878" cy="750875"/>
                </a:xfrm>
              </p:grpSpPr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1484572" y="1229382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882848" y="786283"/>
                    <a:ext cx="1610878" cy="347695"/>
                    <a:chOff x="9433662" y="1656982"/>
                    <a:chExt cx="1276696" cy="510835"/>
                  </a:xfrm>
                </p:grpSpPr>
                <p:sp>
                  <p:nvSpPr>
                    <p:cNvPr id="47" name="Rounded Rectangle 46"/>
                    <p:cNvSpPr/>
                    <p:nvPr/>
                  </p:nvSpPr>
                  <p:spPr>
                    <a:xfrm>
                      <a:off x="10051632" y="1663735"/>
                      <a:ext cx="658726" cy="504082"/>
                    </a:xfrm>
                    <a:prstGeom prst="roundRect">
                      <a:avLst/>
                    </a:prstGeom>
                    <a:solidFill>
                      <a:srgbClr val="FF33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" name="Rounded Rectangle 47"/>
                    <p:cNvSpPr/>
                    <p:nvPr/>
                  </p:nvSpPr>
                  <p:spPr>
                    <a:xfrm>
                      <a:off x="9433662" y="1656982"/>
                      <a:ext cx="556284" cy="504082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Libs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353966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91668" y="0"/>
            <a:ext cx="8157886" cy="3245224"/>
            <a:chOff x="519950" y="0"/>
            <a:chExt cx="11546543" cy="65995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50" y="0"/>
              <a:ext cx="11546543" cy="6599507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1271175" y="2079812"/>
              <a:ext cx="2440214" cy="1430083"/>
              <a:chOff x="766601" y="617557"/>
              <a:chExt cx="2368046" cy="1095528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601" y="617557"/>
                <a:ext cx="2368046" cy="1095528"/>
              </a:xfrm>
              <a:prstGeom prst="rect">
                <a:avLst/>
              </a:prstGeom>
            </p:spPr>
          </p:pic>
          <p:grpSp>
            <p:nvGrpSpPr>
              <p:cNvPr id="17" name="Group 16"/>
              <p:cNvGrpSpPr/>
              <p:nvPr/>
            </p:nvGrpSpPr>
            <p:grpSpPr>
              <a:xfrm>
                <a:off x="1026431" y="824663"/>
                <a:ext cx="1776892" cy="835717"/>
                <a:chOff x="791584" y="701441"/>
                <a:chExt cx="1776892" cy="835717"/>
              </a:xfrm>
            </p:grpSpPr>
            <p:sp>
              <p:nvSpPr>
                <p:cNvPr id="18" name="Rounded Rectangle 17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9" name="Group 18"/>
                <p:cNvGrpSpPr/>
                <p:nvPr/>
              </p:nvGrpSpPr>
              <p:grpSpPr>
                <a:xfrm>
                  <a:off x="882848" y="786283"/>
                  <a:ext cx="1610878" cy="750875"/>
                  <a:chOff x="882848" y="786283"/>
                  <a:chExt cx="1610878" cy="7508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1484572" y="1229382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882848" y="786283"/>
                    <a:ext cx="1610878" cy="347695"/>
                    <a:chOff x="9433662" y="1656982"/>
                    <a:chExt cx="1276696" cy="510835"/>
                  </a:xfrm>
                </p:grpSpPr>
                <p:sp>
                  <p:nvSpPr>
                    <p:cNvPr id="22" name="Rounded Rectangle 21"/>
                    <p:cNvSpPr/>
                    <p:nvPr/>
                  </p:nvSpPr>
                  <p:spPr>
                    <a:xfrm>
                      <a:off x="10051632" y="1663735"/>
                      <a:ext cx="658726" cy="504082"/>
                    </a:xfrm>
                    <a:prstGeom prst="roundRect">
                      <a:avLst/>
                    </a:prstGeom>
                    <a:solidFill>
                      <a:srgbClr val="99FF6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" name="Rounded Rectangle 22"/>
                    <p:cNvSpPr/>
                    <p:nvPr/>
                  </p:nvSpPr>
                  <p:spPr>
                    <a:xfrm>
                      <a:off x="9433662" y="1656982"/>
                      <a:ext cx="556284" cy="504082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Libs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7" name="Group 6"/>
            <p:cNvGrpSpPr/>
            <p:nvPr/>
          </p:nvGrpSpPr>
          <p:grpSpPr>
            <a:xfrm>
              <a:off x="4608924" y="2058720"/>
              <a:ext cx="2444498" cy="1527243"/>
              <a:chOff x="4608924" y="2058720"/>
              <a:chExt cx="2444498" cy="152724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8924" y="2058720"/>
                <a:ext cx="2444498" cy="1527243"/>
              </a:xfrm>
              <a:prstGeom prst="rect">
                <a:avLst/>
              </a:prstGeom>
            </p:spPr>
          </p:pic>
          <p:grpSp>
            <p:nvGrpSpPr>
              <p:cNvPr id="9" name="Group 8"/>
              <p:cNvGrpSpPr/>
              <p:nvPr/>
            </p:nvGrpSpPr>
            <p:grpSpPr>
              <a:xfrm>
                <a:off x="4915651" y="2350165"/>
                <a:ext cx="1831044" cy="1090930"/>
                <a:chOff x="791584" y="701441"/>
                <a:chExt cx="1776892" cy="835717"/>
              </a:xfrm>
            </p:grpSpPr>
            <p:sp>
              <p:nvSpPr>
                <p:cNvPr id="10" name="Rounded Rectangle 9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1" name="Group 10"/>
                <p:cNvGrpSpPr/>
                <p:nvPr/>
              </p:nvGrpSpPr>
              <p:grpSpPr>
                <a:xfrm>
                  <a:off x="882848" y="786283"/>
                  <a:ext cx="1610878" cy="750875"/>
                  <a:chOff x="882848" y="786283"/>
                  <a:chExt cx="1610878" cy="750875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1484572" y="1229382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882848" y="786283"/>
                    <a:ext cx="1610878" cy="347695"/>
                    <a:chOff x="9433662" y="1656982"/>
                    <a:chExt cx="1276696" cy="510835"/>
                  </a:xfrm>
                </p:grpSpPr>
                <p:sp>
                  <p:nvSpPr>
                    <p:cNvPr id="14" name="Rounded Rectangle 13"/>
                    <p:cNvSpPr/>
                    <p:nvPr/>
                  </p:nvSpPr>
                  <p:spPr>
                    <a:xfrm>
                      <a:off x="10051632" y="1663735"/>
                      <a:ext cx="658726" cy="504082"/>
                    </a:xfrm>
                    <a:prstGeom prst="roundRect">
                      <a:avLst/>
                    </a:prstGeom>
                    <a:solidFill>
                      <a:srgbClr val="FF33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" name="Rounded Rectangle 14"/>
                    <p:cNvSpPr/>
                    <p:nvPr/>
                  </p:nvSpPr>
                  <p:spPr>
                    <a:xfrm>
                      <a:off x="9433662" y="1656982"/>
                      <a:ext cx="556284" cy="504082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Libs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24" name="Group 23"/>
          <p:cNvGrpSpPr/>
          <p:nvPr/>
        </p:nvGrpSpPr>
        <p:grpSpPr>
          <a:xfrm>
            <a:off x="555073" y="3612776"/>
            <a:ext cx="8157886" cy="3245224"/>
            <a:chOff x="519950" y="0"/>
            <a:chExt cx="11546543" cy="659950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50" y="0"/>
              <a:ext cx="11546543" cy="6599507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1271175" y="2079812"/>
              <a:ext cx="2440214" cy="1430083"/>
              <a:chOff x="766601" y="617557"/>
              <a:chExt cx="2368046" cy="1095528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601" y="617557"/>
                <a:ext cx="2368046" cy="1095528"/>
              </a:xfrm>
              <a:prstGeom prst="rect">
                <a:avLst/>
              </a:prstGeom>
            </p:spPr>
          </p:pic>
          <p:grpSp>
            <p:nvGrpSpPr>
              <p:cNvPr id="37" name="Group 36"/>
              <p:cNvGrpSpPr/>
              <p:nvPr/>
            </p:nvGrpSpPr>
            <p:grpSpPr>
              <a:xfrm>
                <a:off x="1026431" y="824663"/>
                <a:ext cx="1776892" cy="835717"/>
                <a:chOff x="791584" y="701441"/>
                <a:chExt cx="1776892" cy="835717"/>
              </a:xfrm>
            </p:grpSpPr>
            <p:sp>
              <p:nvSpPr>
                <p:cNvPr id="38" name="Rounded Rectangle 37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882848" y="786283"/>
                  <a:ext cx="1610878" cy="750875"/>
                  <a:chOff x="882848" y="786283"/>
                  <a:chExt cx="1610878" cy="750875"/>
                </a:xfrm>
              </p:grpSpPr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1484572" y="1229382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882848" y="786283"/>
                    <a:ext cx="1610878" cy="347695"/>
                    <a:chOff x="9433662" y="1656982"/>
                    <a:chExt cx="1276696" cy="510835"/>
                  </a:xfrm>
                </p:grpSpPr>
                <p:sp>
                  <p:nvSpPr>
                    <p:cNvPr id="42" name="Rounded Rectangle 41"/>
                    <p:cNvSpPr/>
                    <p:nvPr/>
                  </p:nvSpPr>
                  <p:spPr>
                    <a:xfrm>
                      <a:off x="10051632" y="1663735"/>
                      <a:ext cx="658726" cy="504082"/>
                    </a:xfrm>
                    <a:prstGeom prst="roundRect">
                      <a:avLst/>
                    </a:prstGeom>
                    <a:solidFill>
                      <a:srgbClr val="99FF6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" name="Rounded Rectangle 42"/>
                    <p:cNvSpPr/>
                    <p:nvPr/>
                  </p:nvSpPr>
                  <p:spPr>
                    <a:xfrm>
                      <a:off x="9433662" y="1656982"/>
                      <a:ext cx="556284" cy="504082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Libs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27" name="Group 26"/>
            <p:cNvGrpSpPr/>
            <p:nvPr/>
          </p:nvGrpSpPr>
          <p:grpSpPr>
            <a:xfrm>
              <a:off x="4608924" y="2058720"/>
              <a:ext cx="2444498" cy="1527243"/>
              <a:chOff x="4608924" y="2058720"/>
              <a:chExt cx="2444498" cy="1527243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8924" y="2058720"/>
                <a:ext cx="2444498" cy="1527243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915651" y="2350165"/>
                <a:ext cx="1831044" cy="1090930"/>
                <a:chOff x="791584" y="701441"/>
                <a:chExt cx="1776892" cy="835717"/>
              </a:xfrm>
            </p:grpSpPr>
            <p:sp>
              <p:nvSpPr>
                <p:cNvPr id="30" name="Rounded Rectangle 29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1" name="Group 30"/>
                <p:cNvGrpSpPr/>
                <p:nvPr/>
              </p:nvGrpSpPr>
              <p:grpSpPr>
                <a:xfrm>
                  <a:off x="882848" y="786283"/>
                  <a:ext cx="1610878" cy="750875"/>
                  <a:chOff x="882848" y="786283"/>
                  <a:chExt cx="1610878" cy="750875"/>
                </a:xfrm>
              </p:grpSpPr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1484572" y="1229382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882848" y="786283"/>
                    <a:ext cx="1610878" cy="347695"/>
                    <a:chOff x="9433662" y="1656982"/>
                    <a:chExt cx="1276696" cy="510835"/>
                  </a:xfrm>
                </p:grpSpPr>
                <p:sp>
                  <p:nvSpPr>
                    <p:cNvPr id="34" name="Rounded Rectangle 33"/>
                    <p:cNvSpPr/>
                    <p:nvPr/>
                  </p:nvSpPr>
                  <p:spPr>
                    <a:xfrm>
                      <a:off x="10051632" y="1663735"/>
                      <a:ext cx="658726" cy="504082"/>
                    </a:xfrm>
                    <a:prstGeom prst="roundRect">
                      <a:avLst/>
                    </a:prstGeom>
                    <a:solidFill>
                      <a:srgbClr val="FF33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" name="Rounded Rectangle 34"/>
                    <p:cNvSpPr/>
                    <p:nvPr/>
                  </p:nvSpPr>
                  <p:spPr>
                    <a:xfrm>
                      <a:off x="9433662" y="1656982"/>
                      <a:ext cx="556284" cy="504082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Libs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98388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96" y="304800"/>
            <a:ext cx="1581150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583" y="-187391"/>
            <a:ext cx="3587742" cy="31816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84378" y="560981"/>
            <a:ext cx="4204446" cy="5737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TAG: WITH_BUTTON   1a5eb8b4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92879" y="1180384"/>
            <a:ext cx="4204446" cy="5737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TAG: WITHOUT_BUTTON   c1e4be4b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1538288" y="25979"/>
            <a:ext cx="2728912" cy="1936376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 WANT BUTTON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43" y="115700"/>
            <a:ext cx="2445318" cy="13775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43" y="693279"/>
            <a:ext cx="2445318" cy="13775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963" y="3816350"/>
            <a:ext cx="2147047" cy="3041650"/>
          </a:xfrm>
          <a:prstGeom prst="rect">
            <a:avLst/>
          </a:prstGeom>
        </p:spPr>
      </p:pic>
      <p:sp>
        <p:nvSpPr>
          <p:cNvPr id="13" name="Oval Callout 12"/>
          <p:cNvSpPr/>
          <p:nvPr/>
        </p:nvSpPr>
        <p:spPr>
          <a:xfrm>
            <a:off x="10343956" y="2778883"/>
            <a:ext cx="1670054" cy="1037467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OK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65" y="2294888"/>
            <a:ext cx="7511959" cy="4563112"/>
          </a:xfrm>
          <a:prstGeom prst="rect">
            <a:avLst/>
          </a:prstGeom>
        </p:spPr>
      </p:pic>
      <p:sp>
        <p:nvSpPr>
          <p:cNvPr id="16" name="Oval Callout 15"/>
          <p:cNvSpPr/>
          <p:nvPr/>
        </p:nvSpPr>
        <p:spPr>
          <a:xfrm>
            <a:off x="1538288" y="-1756"/>
            <a:ext cx="2728912" cy="1936376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NO BUTTON!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57" y="2277921"/>
            <a:ext cx="7418552" cy="4564320"/>
          </a:xfrm>
          <a:prstGeom prst="rect">
            <a:avLst/>
          </a:prstGeom>
        </p:spPr>
      </p:pic>
      <p:sp>
        <p:nvSpPr>
          <p:cNvPr id="15" name="Notched Right Arrow 14"/>
          <p:cNvSpPr/>
          <p:nvPr/>
        </p:nvSpPr>
        <p:spPr>
          <a:xfrm>
            <a:off x="1039906" y="3675529"/>
            <a:ext cx="1129553" cy="717177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Notched Right Arrow 17"/>
          <p:cNvSpPr/>
          <p:nvPr/>
        </p:nvSpPr>
        <p:spPr>
          <a:xfrm>
            <a:off x="1039906" y="3672915"/>
            <a:ext cx="1129553" cy="719791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0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-0.18815 0.00509 L -0.18815 0.59074 " pathEditMode="relative" ptsTypes="A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5.92593E-6 L -0.18815 0.00763 L -0.18672 0.47824 " pathEditMode="relative" ptsTypes="AAA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6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6" grpId="0" animBg="1"/>
      <p:bldP spid="15" grpId="0" animBg="1"/>
      <p:bldP spid="15" grpId="1" animBg="1"/>
      <p:bldP spid="1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img.scoop.it/1nNoIXGkJiDax7l5g5GxH7nTzqrqzN7Y9aBZTaXoQ8Q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99" y="1020948"/>
            <a:ext cx="9849037" cy="513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90165" y="5056093"/>
            <a:ext cx="7763435" cy="466165"/>
          </a:xfrm>
          <a:prstGeom prst="rect">
            <a:avLst/>
          </a:prstGeom>
          <a:solidFill>
            <a:srgbClr val="66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</a:rPr>
              <a:t>dthoverlay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81363" y="3388659"/>
            <a:ext cx="1362636" cy="4619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85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outing mesh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8193"/>
            <a:ext cx="12096206" cy="638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41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www.guru99.com/images/1/040419_0544_PuppetTutor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93" y="220849"/>
            <a:ext cx="11139954" cy="660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93459" y="0"/>
            <a:ext cx="1918447" cy="6821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84142" y="-1"/>
            <a:ext cx="2393576" cy="6821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83307" y="292566"/>
            <a:ext cx="2393576" cy="478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83307" y="2932237"/>
            <a:ext cx="2393576" cy="478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83307" y="5518121"/>
            <a:ext cx="2393576" cy="478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loud 4"/>
          <p:cNvSpPr/>
          <p:nvPr/>
        </p:nvSpPr>
        <p:spPr>
          <a:xfrm>
            <a:off x="7776883" y="2761129"/>
            <a:ext cx="2030505" cy="150607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Sends Certificates</a:t>
            </a:r>
          </a:p>
          <a:p>
            <a:pPr algn="ctr"/>
            <a:r>
              <a:rPr lang="en-US" dirty="0" smtClean="0"/>
              <a:t>To master</a:t>
            </a:r>
            <a:endParaRPr lang="en-US" dirty="0"/>
          </a:p>
        </p:txBody>
      </p:sp>
      <p:sp>
        <p:nvSpPr>
          <p:cNvPr id="11" name="Cloud 10"/>
          <p:cNvSpPr/>
          <p:nvPr/>
        </p:nvSpPr>
        <p:spPr>
          <a:xfrm>
            <a:off x="983877" y="5004284"/>
            <a:ext cx="2030505" cy="150607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Master</a:t>
            </a:r>
          </a:p>
          <a:p>
            <a:pPr algn="ctr"/>
            <a:r>
              <a:rPr lang="en-US" dirty="0" smtClean="0"/>
              <a:t>Signs the certificates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83307" y="0"/>
            <a:ext cx="2393576" cy="6821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8" grpId="0" animBg="1"/>
      <p:bldP spid="9" grpId="0" animBg="1"/>
      <p:bldP spid="5" grpId="0" animBg="1"/>
      <p:bldP spid="11" grpId="0" animBg="1"/>
      <p:bldP spid="11" grpId="1" animBg="1"/>
      <p:bldP spid="1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www.guru99.com/images/1/040419_0544_PuppetTutor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40" y="459628"/>
            <a:ext cx="10476566" cy="606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300" y="599300"/>
            <a:ext cx="1211570" cy="1211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300" y="2885615"/>
            <a:ext cx="1211570" cy="1211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300" y="4875465"/>
            <a:ext cx="1211570" cy="121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44444E-6 L -0.56836 0.284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24" y="142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22222E-6 L -0.56094 -0.025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47" y="-127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07407E-6 L -0.55651 -0.3101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26" y="-1550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www.guru99.com/images/1/040419_0544_PuppetTutor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39" y="150346"/>
            <a:ext cx="10279343" cy="632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62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www.guru99.com/images/1/040419_0544_PuppetTutor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79" y="183964"/>
            <a:ext cx="10404849" cy="646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30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www.guru99.com/images/1/040419_0544_PuppetTutor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57" y="570284"/>
            <a:ext cx="10781366" cy="592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52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81" y="896050"/>
            <a:ext cx="2605157" cy="1418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719" y="896050"/>
            <a:ext cx="2605157" cy="14181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557" y="896050"/>
            <a:ext cx="2605157" cy="1418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95" y="895210"/>
            <a:ext cx="2605157" cy="1418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232" y="895210"/>
            <a:ext cx="2605157" cy="1418104"/>
          </a:xfrm>
          <a:prstGeom prst="rect">
            <a:avLst/>
          </a:prstGeom>
        </p:spPr>
      </p:pic>
      <p:cxnSp>
        <p:nvCxnSpPr>
          <p:cNvPr id="12" name="Elbow Connector 11"/>
          <p:cNvCxnSpPr/>
          <p:nvPr/>
        </p:nvCxnSpPr>
        <p:spPr>
          <a:xfrm rot="16200000" flipV="1">
            <a:off x="2845895" y="1351791"/>
            <a:ext cx="2174807" cy="4063675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rot="5400000" flipH="1" flipV="1">
            <a:off x="6909568" y="1368880"/>
            <a:ext cx="2174807" cy="4063675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V="1">
            <a:off x="3849389" y="2373215"/>
            <a:ext cx="2193576" cy="203791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5400000" flipH="1" flipV="1">
            <a:off x="5894290" y="2363830"/>
            <a:ext cx="2193576" cy="203791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 rot="16200000" flipV="1">
            <a:off x="4930321" y="3331040"/>
            <a:ext cx="2040756" cy="6984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Rounded Rectangular Callout 24"/>
          <p:cNvSpPr/>
          <p:nvPr/>
        </p:nvSpPr>
        <p:spPr>
          <a:xfrm>
            <a:off x="434943" y="3980329"/>
            <a:ext cx="3430485" cy="1524000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Need 5 virtual machines to be provisioned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6" name="Rounded Rectangular Callout 25"/>
          <p:cNvSpPr/>
          <p:nvPr/>
        </p:nvSpPr>
        <p:spPr>
          <a:xfrm>
            <a:off x="8017021" y="3980329"/>
            <a:ext cx="4093568" cy="797541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Install OS Patch in All Systems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124025" y="3713489"/>
            <a:ext cx="2180664" cy="3021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248585" y="3856924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172.31.29.234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248584" y="4320332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172.1.2.119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48583" y="4777870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172.3.3.13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260718" y="5217479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172.1.9.4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60718" y="5675017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172.1.2.42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48582" y="6132555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…………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47820" y="503540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172.31.29.234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003042" y="502700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172.1.2.119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76193" y="499313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172.3.3.13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095443" y="506972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172.1.9.4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075170" y="500911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172.1.2.42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01" y="1038059"/>
            <a:ext cx="713420" cy="7134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16" y="1037219"/>
            <a:ext cx="713420" cy="7134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54" y="1061929"/>
            <a:ext cx="713420" cy="7134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92" y="1046819"/>
            <a:ext cx="713420" cy="7134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030" y="1063693"/>
            <a:ext cx="713420" cy="713420"/>
          </a:xfrm>
          <a:prstGeom prst="rect">
            <a:avLst/>
          </a:prstGeom>
        </p:spPr>
      </p:pic>
      <p:pic>
        <p:nvPicPr>
          <p:cNvPr id="1026" name="Picture 2" descr="Image result for confused computer carto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715" y="3888372"/>
            <a:ext cx="2309270" cy="176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ounded Rectangular Callout 44"/>
          <p:cNvSpPr/>
          <p:nvPr/>
        </p:nvSpPr>
        <p:spPr>
          <a:xfrm>
            <a:off x="7993771" y="4954369"/>
            <a:ext cx="4058571" cy="797541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Deploy Application ex: leave system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7993770" y="5937054"/>
            <a:ext cx="4058571" cy="797541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Security Compliance ex: firewall request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7" name="Rounded Rectangular Callout 46"/>
          <p:cNvSpPr/>
          <p:nvPr/>
        </p:nvSpPr>
        <p:spPr>
          <a:xfrm>
            <a:off x="397661" y="5799567"/>
            <a:ext cx="4058571" cy="797541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Orchestration ex: Shutdown 2,4 while upgrading 1,3,5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1586553" y="21885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3652910" y="15093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1" name="Oval 50"/>
          <p:cNvSpPr/>
          <p:nvPr/>
        </p:nvSpPr>
        <p:spPr>
          <a:xfrm>
            <a:off x="5719604" y="7286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2" name="Oval 51"/>
          <p:cNvSpPr/>
          <p:nvPr/>
        </p:nvSpPr>
        <p:spPr>
          <a:xfrm>
            <a:off x="7785625" y="24477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Oval 52"/>
          <p:cNvSpPr/>
          <p:nvPr/>
        </p:nvSpPr>
        <p:spPr>
          <a:xfrm>
            <a:off x="9765489" y="24376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3661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5" grpId="0" animBg="1"/>
      <p:bldP spid="46" grpId="0" animBg="1"/>
      <p:bldP spid="4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79974" y="4526418"/>
            <a:ext cx="2368191" cy="1418104"/>
            <a:chOff x="5510299" y="5423503"/>
            <a:chExt cx="2368191" cy="1418104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0299" y="5423503"/>
              <a:ext cx="2368191" cy="1418104"/>
            </a:xfrm>
            <a:prstGeom prst="rect">
              <a:avLst/>
            </a:prstGeom>
          </p:spPr>
        </p:pic>
        <p:pic>
          <p:nvPicPr>
            <p:cNvPr id="49" name="Picture 2" descr="Image result for ansib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9604" y="5652211"/>
              <a:ext cx="1995004" cy="569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81" y="896050"/>
            <a:ext cx="2605157" cy="1418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719" y="896050"/>
            <a:ext cx="2605157" cy="14181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557" y="896050"/>
            <a:ext cx="2605157" cy="1418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95" y="895210"/>
            <a:ext cx="2605157" cy="1418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232" y="895210"/>
            <a:ext cx="2605157" cy="1418104"/>
          </a:xfrm>
          <a:prstGeom prst="rect">
            <a:avLst/>
          </a:prstGeom>
        </p:spPr>
      </p:pic>
      <p:cxnSp>
        <p:nvCxnSpPr>
          <p:cNvPr id="12" name="Elbow Connector 11"/>
          <p:cNvCxnSpPr/>
          <p:nvPr/>
        </p:nvCxnSpPr>
        <p:spPr>
          <a:xfrm rot="16200000" flipV="1">
            <a:off x="2845895" y="1351791"/>
            <a:ext cx="2174807" cy="4063675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rot="5400000" flipH="1" flipV="1">
            <a:off x="6909568" y="1350951"/>
            <a:ext cx="2174807" cy="4063675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V="1">
            <a:off x="3849389" y="2373215"/>
            <a:ext cx="2193576" cy="203791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5400000" flipH="1" flipV="1">
            <a:off x="5894290" y="2363830"/>
            <a:ext cx="2193576" cy="203791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 rot="16200000" flipV="1">
            <a:off x="4930321" y="3331040"/>
            <a:ext cx="2040756" cy="6984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Rounded Rectangular Callout 24"/>
          <p:cNvSpPr/>
          <p:nvPr/>
        </p:nvSpPr>
        <p:spPr>
          <a:xfrm>
            <a:off x="72247" y="3829733"/>
            <a:ext cx="4142109" cy="686285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Need 5 virtual machines to be provisioned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6" name="Rounded Rectangular Callout 25"/>
          <p:cNvSpPr/>
          <p:nvPr/>
        </p:nvSpPr>
        <p:spPr>
          <a:xfrm>
            <a:off x="8017021" y="3980329"/>
            <a:ext cx="4093568" cy="797541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Install OS Patch in All Systems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272" y="1038059"/>
            <a:ext cx="713420" cy="7134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16" y="1037219"/>
            <a:ext cx="713420" cy="7134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54" y="1061929"/>
            <a:ext cx="713420" cy="7134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92" y="1046819"/>
            <a:ext cx="713420" cy="7134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030" y="1063693"/>
            <a:ext cx="713420" cy="713420"/>
          </a:xfrm>
          <a:prstGeom prst="rect">
            <a:avLst/>
          </a:prstGeom>
        </p:spPr>
      </p:pic>
      <p:sp>
        <p:nvSpPr>
          <p:cNvPr id="45" name="Rounded Rectangular Callout 44"/>
          <p:cNvSpPr/>
          <p:nvPr/>
        </p:nvSpPr>
        <p:spPr>
          <a:xfrm>
            <a:off x="8047558" y="4954369"/>
            <a:ext cx="4058571" cy="797541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Deploy Application ex: leave system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8029628" y="5937054"/>
            <a:ext cx="4058571" cy="797541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Security Compliance ex: firewall request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7" name="Rounded Rectangular Callout 46"/>
          <p:cNvSpPr/>
          <p:nvPr/>
        </p:nvSpPr>
        <p:spPr>
          <a:xfrm>
            <a:off x="102268" y="5082149"/>
            <a:ext cx="3379654" cy="1229004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Orchestration </a:t>
            </a:r>
          </a:p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ex: Shutdown 2,4 while upgrading 1,3,5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1586553" y="21885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3652910" y="15093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1" name="Oval 50"/>
          <p:cNvSpPr/>
          <p:nvPr/>
        </p:nvSpPr>
        <p:spPr>
          <a:xfrm>
            <a:off x="5719604" y="7286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2" name="Oval 51"/>
          <p:cNvSpPr/>
          <p:nvPr/>
        </p:nvSpPr>
        <p:spPr>
          <a:xfrm>
            <a:off x="7785625" y="24477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Oval 52"/>
          <p:cNvSpPr/>
          <p:nvPr/>
        </p:nvSpPr>
        <p:spPr>
          <a:xfrm>
            <a:off x="9765489" y="24376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5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571480" y="5127135"/>
            <a:ext cx="1471584" cy="1488141"/>
            <a:chOff x="3570645" y="5127135"/>
            <a:chExt cx="1255206" cy="1488141"/>
          </a:xfrm>
        </p:grpSpPr>
        <p:pic>
          <p:nvPicPr>
            <p:cNvPr id="54" name="Picture 4" descr="Image result for file imag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0645" y="5127135"/>
              <a:ext cx="1091912" cy="1488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3611672" y="5788542"/>
              <a:ext cx="1214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PLAYBOOK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594516" y="3545565"/>
            <a:ext cx="1320350" cy="1488141"/>
            <a:chOff x="3594516" y="3545565"/>
            <a:chExt cx="1320350" cy="1488141"/>
          </a:xfrm>
        </p:grpSpPr>
        <p:pic>
          <p:nvPicPr>
            <p:cNvPr id="2052" name="Picture 4" descr="Image result for file imag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516" y="3545565"/>
              <a:ext cx="1320350" cy="1488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3607392" y="4184143"/>
              <a:ext cx="13074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INVENTORY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777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45" grpId="0" animBg="1"/>
      <p:bldP spid="45" grpId="1" animBg="1"/>
      <p:bldP spid="46" grpId="0" animBg="1"/>
      <p:bldP spid="46" grpId="1" animBg="1"/>
      <p:bldP spid="4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6165" y="5576047"/>
            <a:ext cx="3926541" cy="681318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LINUX – SSH</a:t>
            </a:r>
          </a:p>
          <a:p>
            <a:r>
              <a:rPr lang="en-US" sz="1800" dirty="0" smtClean="0"/>
              <a:t>WINDOWS – PowerShell Remoting</a:t>
            </a:r>
            <a:endParaRPr lang="en-US" sz="1800" dirty="0"/>
          </a:p>
        </p:txBody>
      </p:sp>
      <p:grpSp>
        <p:nvGrpSpPr>
          <p:cNvPr id="5" name="Group 4"/>
          <p:cNvGrpSpPr/>
          <p:nvPr/>
        </p:nvGrpSpPr>
        <p:grpSpPr>
          <a:xfrm>
            <a:off x="840784" y="985833"/>
            <a:ext cx="10674110" cy="1114450"/>
            <a:chOff x="798536" y="803994"/>
            <a:chExt cx="10674110" cy="11144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36" y="803995"/>
              <a:ext cx="1628997" cy="111444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841" y="803995"/>
              <a:ext cx="1628997" cy="111444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9925" y="803995"/>
              <a:ext cx="1628997" cy="111444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787" y="803994"/>
              <a:ext cx="1628997" cy="111444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3649" y="803994"/>
              <a:ext cx="1628997" cy="1114449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925" y="5018822"/>
            <a:ext cx="1628997" cy="1114449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98536" y="488436"/>
            <a:ext cx="7628288" cy="578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INVENTORY</a:t>
            </a:r>
            <a:endParaRPr lang="en-US" sz="4000" dirty="0"/>
          </a:p>
        </p:txBody>
      </p:sp>
      <p:sp>
        <p:nvSpPr>
          <p:cNvPr id="12" name="Oval Callout 11"/>
          <p:cNvSpPr/>
          <p:nvPr/>
        </p:nvSpPr>
        <p:spPr>
          <a:xfrm>
            <a:off x="5106716" y="3085891"/>
            <a:ext cx="3944469" cy="1810871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HOW DO I KNOW THE INFORMATION ABOUT THE TARGET SYSTEMS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953051" y="4512193"/>
            <a:ext cx="1956758" cy="2127707"/>
            <a:chOff x="2346375" y="4765325"/>
            <a:chExt cx="2266305" cy="2103881"/>
          </a:xfrm>
        </p:grpSpPr>
        <p:pic>
          <p:nvPicPr>
            <p:cNvPr id="3076" name="Picture 4" descr="Image result for fil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500" y="4964206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2346375" y="4765325"/>
              <a:ext cx="2266305" cy="39776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 smtClean="0"/>
                <a:t>INVENTORY FILE</a:t>
              </a:r>
              <a:endParaRPr lang="en-US" sz="2400" dirty="0"/>
            </a:p>
          </p:txBody>
        </p:sp>
      </p:grpSp>
      <p:sp>
        <p:nvSpPr>
          <p:cNvPr id="14" name="AutoShape 6" descr="Image result for ansib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Image result for ansi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52963" y="5234802"/>
            <a:ext cx="442805" cy="4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Elbow Connector 32"/>
          <p:cNvCxnSpPr/>
          <p:nvPr/>
        </p:nvCxnSpPr>
        <p:spPr>
          <a:xfrm rot="5400000" flipH="1" flipV="1">
            <a:off x="5360975" y="2454779"/>
            <a:ext cx="3411342" cy="218456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 rot="16200000" flipV="1">
            <a:off x="3166618" y="2451400"/>
            <a:ext cx="3411342" cy="218456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Elbow Connector 57"/>
          <p:cNvCxnSpPr/>
          <p:nvPr/>
        </p:nvCxnSpPr>
        <p:spPr>
          <a:xfrm flipV="1">
            <a:off x="8158927" y="1882414"/>
            <a:ext cx="2275991" cy="1661266"/>
          </a:xfrm>
          <a:prstGeom prst="bentConnector3">
            <a:avLst>
              <a:gd name="adj1" fmla="val 99629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>
            <a:off x="1378570" y="1564197"/>
            <a:ext cx="2391642" cy="1979726"/>
          </a:xfrm>
          <a:prstGeom prst="bentConnector3">
            <a:avLst>
              <a:gd name="adj1" fmla="val -228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5974365" y="1864485"/>
            <a:ext cx="0" cy="166126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01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296E-6 L 0.04635 0.04005 C 0.05599 0.04908 0.07057 0.05394 0.0858 0.05394 C 0.10312 0.05394 0.11705 0.04908 0.12669 0.04005 L 0.17317 -2.96296E-6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59" y="268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56669</TotalTime>
  <Words>4085</Words>
  <Application>Microsoft Office PowerPoint</Application>
  <PresentationFormat>Widescreen</PresentationFormat>
  <Paragraphs>1160</Paragraphs>
  <Slides>120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6" baseType="lpstr">
      <vt:lpstr>Arial</vt:lpstr>
      <vt:lpstr>Calibri</vt:lpstr>
      <vt:lpstr>Calibri Light</vt:lpstr>
      <vt:lpstr>Consolas</vt:lpstr>
      <vt:lpstr>lato</vt:lpstr>
      <vt:lpstr>Office Theme</vt:lpstr>
      <vt:lpstr>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Computer understands only 0’s and 1’s</vt:lpstr>
      <vt:lpstr>PowerPoint Presentation</vt:lpstr>
      <vt:lpstr>What we will 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Maven Works</vt:lpstr>
      <vt:lpstr>PowerPoint Presentation</vt:lpstr>
      <vt:lpstr>How Maven Works</vt:lpstr>
      <vt:lpstr>Lets us add a plugin in pom</vt:lpstr>
      <vt:lpstr>PowerPoint Presentation</vt:lpstr>
      <vt:lpstr>Create a user Linux</vt:lpstr>
      <vt:lpstr>chmod</vt:lpstr>
      <vt:lpstr>chmod</vt:lpstr>
      <vt:lpstr>chmod</vt:lpstr>
      <vt:lpstr>Computer understands only 0’s and 1’s</vt:lpstr>
      <vt:lpstr>PowerPoint Presentation</vt:lpstr>
      <vt:lpstr>chmod</vt:lpstr>
      <vt:lpstr>PowerPoint Presentation</vt:lpstr>
      <vt:lpstr>PowerPoint Presentation</vt:lpstr>
      <vt:lpstr>Chown</vt:lpstr>
      <vt:lpstr>PowerPoint Presentation</vt:lpstr>
      <vt:lpstr>PowerPoint Presentation</vt:lpstr>
      <vt:lpstr>PowerPoint Presentation</vt:lpstr>
      <vt:lpstr>PowerPoint Presentation</vt:lpstr>
      <vt:lpstr>WHY JENKINS SLAVE</vt:lpstr>
      <vt:lpstr>JENKINS SLAVE</vt:lpstr>
      <vt:lpstr>Jenkins Plugins</vt:lpstr>
      <vt:lpstr>PowerPoint Presentation</vt:lpstr>
      <vt:lpstr>PowerPoint Presentation</vt:lpstr>
      <vt:lpstr>Jenkins DSL Plugin</vt:lpstr>
      <vt:lpstr>Jenkins Pipeline</vt:lpstr>
      <vt:lpstr>PowerPoint Presentation</vt:lpstr>
      <vt:lpstr>agent</vt:lpstr>
      <vt:lpstr>stages</vt:lpstr>
      <vt:lpstr>steps</vt:lpstr>
      <vt:lpstr>post</vt:lpstr>
      <vt:lpstr>environment</vt:lpstr>
      <vt:lpstr>options</vt:lpstr>
      <vt:lpstr>parameters</vt:lpstr>
      <vt:lpstr>triggers</vt:lpstr>
      <vt:lpstr>tools</vt:lpstr>
      <vt:lpstr>input</vt:lpstr>
      <vt:lpstr>when</vt:lpstr>
      <vt:lpstr>PowerPoint Presentation</vt:lpstr>
      <vt:lpstr>PowerPoint Presentation</vt:lpstr>
      <vt:lpstr>Virtualization</vt:lpstr>
      <vt:lpstr>Containerization</vt:lpstr>
      <vt:lpstr>Docker - Ease Of Use</vt:lpstr>
      <vt:lpstr>Docker - Ease Of Use</vt:lpstr>
      <vt:lpstr>Docker Engine</vt:lpstr>
      <vt:lpstr>Architecture</vt:lpstr>
      <vt:lpstr>Namespaces</vt:lpstr>
      <vt:lpstr>Namespaces</vt:lpstr>
      <vt:lpstr>Namespaces</vt:lpstr>
      <vt:lpstr>CGroups</vt:lpstr>
      <vt:lpstr>CGroups</vt:lpstr>
      <vt:lpstr>Union Mount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ANSIBLE PLAYBOOKS</vt:lpstr>
      <vt:lpstr>ANSIBLE Playbook</vt:lpstr>
      <vt:lpstr>Ansible Playbook</vt:lpstr>
      <vt:lpstr>Ansible Modules in Playbook</vt:lpstr>
      <vt:lpstr>RUN ANSIBLE</vt:lpstr>
      <vt:lpstr>MODULES</vt:lpstr>
      <vt:lpstr>PowerPoint Presentation</vt:lpstr>
      <vt:lpstr>VARIABLES</vt:lpstr>
      <vt:lpstr>CONDITIONALS</vt:lpstr>
      <vt:lpstr>LOOPS</vt:lpstr>
      <vt:lpstr>Include Tasks &amp; Variables</vt:lpstr>
      <vt:lpstr>Include Tasks &amp; Variables</vt:lpstr>
      <vt:lpstr>Roles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 Technology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Alluru, Jitendra (Cognizant)</dc:creator>
  <cp:lastModifiedBy>Alluru, Jitendra (Cognizant)</cp:lastModifiedBy>
  <cp:revision>887</cp:revision>
  <dcterms:created xsi:type="dcterms:W3CDTF">2019-03-26T16:16:47Z</dcterms:created>
  <dcterms:modified xsi:type="dcterms:W3CDTF">2019-05-06T01:27:50Z</dcterms:modified>
</cp:coreProperties>
</file>